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8"/>
  </p:notesMasterIdLst>
  <p:sldIdLst>
    <p:sldId id="2147478514" r:id="rId5"/>
    <p:sldId id="2147478534" r:id="rId6"/>
    <p:sldId id="2147478536" r:id="rId7"/>
  </p:sldIdLst>
  <p:sldSz cx="12192000" cy="6858000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A7DED7B-5E01-E37A-4C7C-7872483E9D46}" name="Erica Spång" initials="ES" userId="S::erica.spang_founordost.se#ext#@sollentuna.onmicrosoft.com::17b3cb2c-dc2f-42b5-b76a-35d7e1c3e7ed" providerId="AD"/>
  <p188:author id="{DEEAB2E6-A512-1B18-0C9E-A7D4D0DAEA64}" name="Elisabeth Lauritzen" initials="EL" userId="S::elisabeth.lauritzen@regionstockholm.se::7223840d-5031-4a1a-a3a2-3f201210dc1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DEF2"/>
    <a:srgbClr val="156082"/>
    <a:srgbClr val="49836D"/>
    <a:srgbClr val="7B4A49"/>
    <a:srgbClr val="800000"/>
    <a:srgbClr val="FBFAEC"/>
    <a:srgbClr val="FDFC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93447" autoAdjust="0"/>
  </p:normalViewPr>
  <p:slideViewPr>
    <p:cSldViewPr snapToGrid="0">
      <p:cViewPr varScale="1">
        <p:scale>
          <a:sx n="107" d="100"/>
          <a:sy n="107" d="100"/>
        </p:scale>
        <p:origin x="66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6A5246-4126-47DE-B07C-914F6EA577AF}" type="datetimeFigureOut">
              <a:rPr lang="sv-SE" smtClean="0"/>
              <a:t>2026-06-16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B1482A-D8E5-446B-84E4-BD5513236A3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24848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Klassisk behandlings-/stödlogik:</a:t>
            </a: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relation → reflektion → ökad insikt → förändrat beteende</a:t>
            </a: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Finns i mängder av specifika metoder (MI, KBT etc.) via Socialstyrelsen.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1482A-D8E5-446B-84E4-BD5513236A3F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9466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FC446DC-254F-9F06-B359-8AD138268A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6B4BCA9-7BF3-2FA8-434E-BE3615CEED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278CE51-F982-1ECE-BA54-BCE4705C0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EFC4A-1226-4A67-9A2B-0D8560FCAA65}" type="datetime1">
              <a:rPr lang="sv-SE" smtClean="0"/>
              <a:t>2026-06-16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B26C49E-2AFD-436A-2729-63FB9DC19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E21A5B4-A6A2-AE2E-4EAE-1522B177B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07879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75BBACB-6FE9-AC5D-ABDB-CDDAF6A94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5481404-C58B-E9B0-7725-AA06BE8279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984225E-A988-8DB8-9283-620B91B01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57047-7EFE-41D1-8B88-9D5991FC5B76}" type="datetime1">
              <a:rPr lang="sv-SE" smtClean="0"/>
              <a:t>2026-06-16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9321A92-C0D8-5E24-29B3-5AF60A130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DCF252E-3C9C-72C8-3163-F8C9432D3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51888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4A09331-2128-D0A1-423C-585355F22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FDE145F-861F-38B9-98D9-DDFB93F656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0F314E7-FE33-E210-2725-BD3E94024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20397-944D-43CC-BCBD-3EE8868BDC1A}" type="datetime1">
              <a:rPr lang="sv-SE" smtClean="0"/>
              <a:t>2026-06-16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4BB157D-08E9-7337-D93A-6472DDBC6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6BC18E9-F152-F065-087C-17E6FD9A4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6047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C5B138A-288B-A5E8-0CD5-BEF852FDF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1A328D5-0167-78DB-1550-06E3F80385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004B6CE3-05DD-DB41-316D-52C2C2E5C4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9A56618-5E28-49C1-F230-28313CBBF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813E3-3F54-4C01-84FF-71A243D50899}" type="datetime1">
              <a:rPr lang="sv-SE" smtClean="0"/>
              <a:t>2026-06-16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9C091DB-90A2-47D6-0773-1321986B1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F68C1F7-66AB-2F06-9113-4CCDF6D4A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19653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199C721-7736-92B1-F260-46A8A789B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A8D8896-579A-34E3-A655-FB290386FB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29ECBBD-FDFA-33B7-88AD-34316155B6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7D84818A-E7C3-C2D0-76F1-3A772F34DA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64E69252-05C9-BE01-04E8-407A8F6D05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3D1C9EBF-9B97-3750-AA1F-AC7B859A7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EC124-661D-4289-8033-A87EC120B149}" type="datetime1">
              <a:rPr lang="sv-SE" smtClean="0"/>
              <a:t>2026-06-16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76F4CA2D-A13C-26CB-26A2-CD09CC00C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B9F345BC-E5AB-6333-266D-284310765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72098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A6C3B3A-DE06-969D-2246-2694872DD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A821E13E-C3B0-1CBC-C413-8B78F6328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51981-C0D7-4BC1-8040-05709B8471CD}" type="datetime1">
              <a:rPr lang="sv-SE" smtClean="0"/>
              <a:t>2026-06-16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4B1A5DF-E56B-B904-F4FE-69F05EE81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BA704933-530A-E579-B263-A07C938FA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70363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BDA7049F-7C3B-B038-E29C-FD16923D4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00E45-7706-4F39-AB55-91A0991EC762}" type="datetime1">
              <a:rPr lang="sv-SE" smtClean="0"/>
              <a:t>2026-06-16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69DFB87A-9F26-2195-09ED-E87DA6895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63B28C4-3D87-EEA3-9087-1FBFF32EC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54034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2FA9475-9733-E6F1-6CBA-3D2F60FBB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15D3AA4-9FC8-E706-D736-D07E77B50A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8547455-78E9-6E17-DE38-EA7FC37827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EE8EC08-0B3C-DC02-0793-8740547F3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17ADC-2156-4508-AAC8-A90272EE123A}" type="datetime1">
              <a:rPr lang="sv-SE" smtClean="0"/>
              <a:t>2026-06-16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3B9F536-A9D8-9939-434C-E4B51C633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684A4C1-95ED-8712-544B-DBDA0F87C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47510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B446AA3-94D6-D22C-8872-B97002A65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F56F3CA7-B2BF-8790-4E3E-CC5D67C4CC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3AFF4E6-48DD-B119-A71E-05640BBDEA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CA30593-FF34-22B9-DBEE-7AF1E8F4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AAF48-F133-48AD-91A7-E9D8DB7B434F}" type="datetime1">
              <a:rPr lang="sv-SE" smtClean="0"/>
              <a:t>2026-06-16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8D21F17-B9B3-4C28-70E3-732E17A41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4014ACF-2B0A-95B7-1686-E2D2459C3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80253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BCB7F59-7C17-565C-2939-3245256CD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1A271310-C9F4-74B3-765D-DC3B4E993F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47E167E-4946-5F24-4F5B-DCF16FC6D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20F8E-1330-4A48-A73E-48DDD3D2B6F8}" type="datetime1">
              <a:rPr lang="sv-SE" smtClean="0"/>
              <a:t>2026-06-16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F4CE770-E972-8716-473A-38A76BDFF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13B1308-853C-778C-88BF-86F4C3505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8996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433D26D1-2D52-CBA9-9702-71CEC7D06E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D4494E09-EFB2-DCBC-F71F-DF06C9B4C4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3137DF7-3A13-7876-2082-64455EC15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6EA09-96B8-4064-AC55-6EEFEEF0B0DE}" type="datetime1">
              <a:rPr lang="sv-SE" smtClean="0"/>
              <a:t>2026-06-16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032409A-80B0-ACB5-B422-77642DA39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6715018-A7E0-171C-47B9-BD5F60EF7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3147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D9C04B7A-DD70-999E-8373-FC8A69C1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B25894B-8AC9-58E8-BADA-BB181E2DDE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FE27D5A-8449-670F-91A4-3FA96304B8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AFDB7C-74ED-428B-B8FD-B3370EA454C0}" type="datetime1">
              <a:rPr lang="sv-SE" smtClean="0"/>
              <a:t>2026-06-16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42BF93F-F66E-0354-6645-2E62AC9D4F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0F882FE-F363-3EDE-4960-14EE68347C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7420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D4C0A734-DA4F-EDB4-9B81-0AFA81F90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157" y="689012"/>
            <a:ext cx="10515600" cy="2852737"/>
          </a:xfrm>
        </p:spPr>
        <p:txBody>
          <a:bodyPr/>
          <a:lstStyle/>
          <a:p>
            <a:pPr algn="ctr"/>
            <a:r>
              <a:rPr lang="sv-SE" dirty="0"/>
              <a:t>Effektlogik + uppföljning </a:t>
            </a:r>
            <a:br>
              <a:rPr lang="sv-SE" dirty="0"/>
            </a:br>
            <a:r>
              <a:rPr lang="sv-SE" dirty="0"/>
              <a:t>Individuella samtal</a:t>
            </a:r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C3597C4A-4D16-A4F2-3515-352597C62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1</a:t>
            </a:fld>
            <a:endParaRPr lang="sv-SE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9D5915A8-E04E-0255-1D1A-6B5BD57439C2}"/>
              </a:ext>
            </a:extLst>
          </p:cNvPr>
          <p:cNvSpPr/>
          <p:nvPr/>
        </p:nvSpPr>
        <p:spPr>
          <a:xfrm>
            <a:off x="940243" y="466834"/>
            <a:ext cx="10515600" cy="7747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/>
              <a:t>Material från fördjupningsarbetet tillsammans med nordvästkommunerna våren 2026. FoU Nordväst och FOU nu</a:t>
            </a:r>
          </a:p>
          <a:p>
            <a:pPr algn="ctr"/>
            <a:endParaRPr lang="sv-SE" sz="1400" dirty="0"/>
          </a:p>
          <a:p>
            <a:pPr algn="ctr"/>
            <a:r>
              <a:rPr lang="sv-SE" dirty="0">
                <a:solidFill>
                  <a:schemeClr val="bg2">
                    <a:lumMod val="75000"/>
                  </a:schemeClr>
                </a:solidFill>
              </a:rPr>
              <a:t>Senast rev 12 juni 2026</a:t>
            </a: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5B2EECDC-B908-EC56-83C2-58BCC5C7DA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1713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D5437-6E88-CFC5-8051-023FE7B1C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04B8E98-F6F7-20EC-D4B4-698A9BABA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289" y="499752"/>
            <a:ext cx="5678864" cy="879213"/>
          </a:xfrm>
        </p:spPr>
        <p:txBody>
          <a:bodyPr>
            <a:normAutofit fontScale="90000"/>
          </a:bodyPr>
          <a:lstStyle/>
          <a:p>
            <a:r>
              <a:rPr lang="sv-SE" sz="2700" dirty="0"/>
              <a:t>Insats: </a:t>
            </a:r>
            <a:r>
              <a:rPr lang="sv-SE" sz="2700" b="1" dirty="0"/>
              <a:t>Individuella stödsamtal</a:t>
            </a:r>
            <a:br>
              <a:rPr lang="sv-SE" dirty="0"/>
            </a:br>
            <a:endParaRPr lang="sv-SE" dirty="0"/>
          </a:p>
        </p:txBody>
      </p:sp>
      <p:graphicFrame>
        <p:nvGraphicFramePr>
          <p:cNvPr id="4" name="Platshållare för innehåll 3">
            <a:extLst>
              <a:ext uri="{FF2B5EF4-FFF2-40B4-BE49-F238E27FC236}">
                <a16:creationId xmlns:a16="http://schemas.microsoft.com/office/drawing/2014/main" id="{16D86DD0-5F8D-FC99-50C0-BDA562EF955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9679" y="1052148"/>
          <a:ext cx="11334948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9158">
                  <a:extLst>
                    <a:ext uri="{9D8B030D-6E8A-4147-A177-3AD203B41FA5}">
                      <a16:colId xmlns:a16="http://schemas.microsoft.com/office/drawing/2014/main" val="996167516"/>
                    </a:ext>
                  </a:extLst>
                </a:gridCol>
                <a:gridCol w="1889158">
                  <a:extLst>
                    <a:ext uri="{9D8B030D-6E8A-4147-A177-3AD203B41FA5}">
                      <a16:colId xmlns:a16="http://schemas.microsoft.com/office/drawing/2014/main" val="4155278502"/>
                    </a:ext>
                  </a:extLst>
                </a:gridCol>
                <a:gridCol w="1889158">
                  <a:extLst>
                    <a:ext uri="{9D8B030D-6E8A-4147-A177-3AD203B41FA5}">
                      <a16:colId xmlns:a16="http://schemas.microsoft.com/office/drawing/2014/main" val="1144537838"/>
                    </a:ext>
                  </a:extLst>
                </a:gridCol>
                <a:gridCol w="1889158">
                  <a:extLst>
                    <a:ext uri="{9D8B030D-6E8A-4147-A177-3AD203B41FA5}">
                      <a16:colId xmlns:a16="http://schemas.microsoft.com/office/drawing/2014/main" val="1297847566"/>
                    </a:ext>
                  </a:extLst>
                </a:gridCol>
                <a:gridCol w="1889158">
                  <a:extLst>
                    <a:ext uri="{9D8B030D-6E8A-4147-A177-3AD203B41FA5}">
                      <a16:colId xmlns:a16="http://schemas.microsoft.com/office/drawing/2014/main" val="2740495318"/>
                    </a:ext>
                  </a:extLst>
                </a:gridCol>
                <a:gridCol w="1889158">
                  <a:extLst>
                    <a:ext uri="{9D8B030D-6E8A-4147-A177-3AD203B41FA5}">
                      <a16:colId xmlns:a16="http://schemas.microsoft.com/office/drawing/2014/main" val="2484929828"/>
                    </a:ext>
                  </a:extLst>
                </a:gridCol>
              </a:tblGrid>
              <a:tr h="311611">
                <a:tc>
                  <a:txBody>
                    <a:bodyPr/>
                    <a:lstStyle/>
                    <a:p>
                      <a:r>
                        <a:rPr lang="sv-SE" dirty="0"/>
                        <a:t>Resurser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Aktivitet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Prestationer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Utfall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Effekt kort sikt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Effekt Lång sikt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3384939"/>
                  </a:ext>
                </a:extLst>
              </a:tr>
              <a:tr h="3648447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Samtalsrum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200" dirty="0"/>
                        <a:t>Tillgängliga öppettider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Personal (kompetens, språk/tolk)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IT-stöd (</a:t>
                      </a:r>
                      <a:r>
                        <a:rPr lang="sv-SE" sz="1200" dirty="0" err="1"/>
                        <a:t>dokumenta-tionssystem</a:t>
                      </a:r>
                      <a:r>
                        <a:rPr lang="sv-SE" sz="1200" dirty="0"/>
                        <a:t>, digital bokningskalender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200" dirty="0"/>
                        <a:t>Metodstöd /material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200" dirty="0"/>
                        <a:t>Rutiner för spontana risk-och  skydds-bedömningar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200" dirty="0"/>
                        <a:t>Rutiner för/ relation till myndighetsutövning eller andra interna och externa aktörer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200" dirty="0"/>
                        <a:t>Uppsökande/ marknadsföring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100" dirty="0"/>
                        <a:t>Behovsbaserade individuella stödsamtal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100" dirty="0"/>
                        <a:t>Tillitsskapande, motiverande vägledande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100" dirty="0"/>
                        <a:t>Bidra till kunskap om samhällets insatser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100" dirty="0"/>
                        <a:t>Vid behov vägleda och följa med till andra insatser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100" dirty="0"/>
                        <a:t>Spontan bedömning av risk och skydd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100" dirty="0"/>
                        <a:t>Möjliggöra deltagande genom tex erbjudande om barnpassning, anpassa tider/lokal </a:t>
                      </a:r>
                      <a:r>
                        <a:rPr lang="sv-SE" sz="1100" dirty="0" err="1"/>
                        <a:t>etc</a:t>
                      </a:r>
                      <a:endParaRPr lang="sv-SE" sz="110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100" dirty="0"/>
                        <a:t>Möjlighet för deltagaren att ringa, maila </a:t>
                      </a:r>
                      <a:r>
                        <a:rPr lang="sv-SE" sz="1100" dirty="0" err="1"/>
                        <a:t>etc</a:t>
                      </a:r>
                      <a:endParaRPr lang="sv-SE" sz="110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100" dirty="0"/>
                        <a:t>Möjlighet att få tid direkt vid bedömd risk- och skyddsbehov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100" dirty="0"/>
                        <a:t>Kontinuerlig uppföljning på individnivå och påföljande anpassningar, tex FIT, ORS-SRS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200" dirty="0"/>
                        <a:t>Antal samtal per månad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Antal unika individer per månad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Antal avslutade individer som uppnått målen per månad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200" dirty="0"/>
                        <a:t>Antal individer som avslutat utan att ha uppnått målen, per månad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Antal lotsningar till andra insatser per månad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200" dirty="0"/>
                        <a:t>Efterlevnad av </a:t>
                      </a:r>
                      <a:r>
                        <a:rPr lang="sv-SE" sz="1200" dirty="0" err="1"/>
                        <a:t>ev</a:t>
                      </a:r>
                      <a:r>
                        <a:rPr lang="sv-SE" sz="1200" dirty="0"/>
                        <a:t> samtalsmetod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sv-SE" sz="120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200" dirty="0"/>
                        <a:t>Känslan att vara sedd, bli väl bemött, får prata om rätt saker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200" dirty="0"/>
                        <a:t>Motivation, tillit till sig själv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200" dirty="0"/>
                        <a:t>Kännedom om sina rättigheter och skyldigheter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200" dirty="0"/>
                        <a:t>Kunskap om vad kommunen och socialtjänsten har att erbjuda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Får verktyg att använda för att stödja sig själv och andra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Känslan att vara stärkt i sin situation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200" dirty="0"/>
                        <a:t>Mod och förmåga att hantera sin situation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200" dirty="0"/>
                        <a:t>Kunskap om var man kan vända sig för ytterligare stöd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200" dirty="0"/>
                        <a:t>Ökat förtroende för socialtjänsten som också sprids till andra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200" dirty="0"/>
                        <a:t>Bättre mående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20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200" dirty="0"/>
                        <a:t>Ökad livskvalitet och välbefinnande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200" dirty="0"/>
                        <a:t>Ökad tillit till socialtjänsten och det offentliga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200" dirty="0"/>
                        <a:t>Minskat behov av akut stöd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sv-S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308305"/>
                  </a:ext>
                </a:extLst>
              </a:tr>
            </a:tbl>
          </a:graphicData>
        </a:graphic>
      </p:graphicFrame>
      <p:sp>
        <p:nvSpPr>
          <p:cNvPr id="5" name="Rektangel 4">
            <a:extLst>
              <a:ext uri="{FF2B5EF4-FFF2-40B4-BE49-F238E27FC236}">
                <a16:creationId xmlns:a16="http://schemas.microsoft.com/office/drawing/2014/main" id="{C00B3640-74D7-93F3-FF47-94064661FA30}"/>
              </a:ext>
            </a:extLst>
          </p:cNvPr>
          <p:cNvSpPr/>
          <p:nvPr/>
        </p:nvSpPr>
        <p:spPr>
          <a:xfrm>
            <a:off x="169679" y="6338428"/>
            <a:ext cx="11334948" cy="3292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050" dirty="0">
                <a:solidFill>
                  <a:schemeClr val="tx1"/>
                </a:solidFill>
              </a:rPr>
              <a:t> 21/4 -26,  Namn: Lotta (Järfälla), Therese (Sigtuna), Katrin (Sollentuna), Tove (Upplands-Väsby) I gruppen som Kjerstin ledde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51A90438-E6D9-D932-9B1F-C7A3ADE5240E}"/>
              </a:ext>
            </a:extLst>
          </p:cNvPr>
          <p:cNvSpPr/>
          <p:nvPr/>
        </p:nvSpPr>
        <p:spPr>
          <a:xfrm>
            <a:off x="7079528" y="585625"/>
            <a:ext cx="4425097" cy="41295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200" b="1" dirty="0">
                <a:solidFill>
                  <a:schemeClr val="tx1"/>
                </a:solidFill>
              </a:rPr>
              <a:t>Målgrupp</a:t>
            </a:r>
            <a:r>
              <a:rPr lang="sv-SE" sz="1200" dirty="0">
                <a:solidFill>
                  <a:schemeClr val="tx1"/>
                </a:solidFill>
              </a:rPr>
              <a:t>: föräldrar, människor i beroende, hemlöshet, arbetslöshet, våld-i-nära, kriminalitet, fattigdom, psykisk ohälsa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72A73F37-DD33-65B9-6EC1-44A490D76B10}"/>
              </a:ext>
            </a:extLst>
          </p:cNvPr>
          <p:cNvSpPr/>
          <p:nvPr/>
        </p:nvSpPr>
        <p:spPr>
          <a:xfrm>
            <a:off x="169679" y="5780704"/>
            <a:ext cx="7945572" cy="102277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200" b="1" dirty="0">
                <a:solidFill>
                  <a:schemeClr val="tx1"/>
                </a:solidFill>
              </a:rPr>
              <a:t>Antaganden</a:t>
            </a:r>
            <a:r>
              <a:rPr lang="sv-SE" sz="1200" dirty="0">
                <a:solidFill>
                  <a:schemeClr val="tx1"/>
                </a:solidFill>
              </a:rPr>
              <a:t>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>
                <a:solidFill>
                  <a:schemeClr val="tx1"/>
                </a:solidFill>
              </a:rPr>
              <a:t>Att vi når rätt personer /insatsen känd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>
                <a:solidFill>
                  <a:schemeClr val="tx1"/>
                </a:solidFill>
              </a:rPr>
              <a:t>Att personal och individ lyckas skapa en tillitsfull relation (”alliansen”, skapar motivation, genom exempelvis MI)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>
                <a:solidFill>
                  <a:schemeClr val="tx1"/>
                </a:solidFill>
              </a:rPr>
              <a:t>Att det finns förutsättningar i samhället att lösa de problem som individen har (exempelvis bostad, arbete, utbildning)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F08E8657-A8D9-7D25-B2E0-49B9B9AB6899}"/>
              </a:ext>
            </a:extLst>
          </p:cNvPr>
          <p:cNvSpPr/>
          <p:nvPr/>
        </p:nvSpPr>
        <p:spPr>
          <a:xfrm>
            <a:off x="8132728" y="5780704"/>
            <a:ext cx="3389376" cy="105471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>
              <a:lnSpc>
                <a:spcPts val="1500"/>
              </a:lnSpc>
              <a:buNone/>
            </a:pPr>
            <a:r>
              <a:rPr lang="sv-SE" sz="1100" b="1" dirty="0">
                <a:solidFill>
                  <a:schemeClr val="bg1"/>
                </a:solidFill>
              </a:rPr>
              <a:t>Logik-kedja:</a:t>
            </a:r>
          </a:p>
          <a:p>
            <a:pPr algn="ctr" fontAlgn="t">
              <a:lnSpc>
                <a:spcPts val="1500"/>
              </a:lnSpc>
              <a:buNone/>
            </a:pPr>
            <a:r>
              <a:rPr lang="sv-SE" sz="1100" b="1" dirty="0">
                <a:solidFill>
                  <a:schemeClr val="bg1"/>
                </a:solidFill>
              </a:rPr>
              <a:t> </a:t>
            </a:r>
            <a:r>
              <a:rPr lang="sv-SE" sz="1100" dirty="0">
                <a:latin typeface="Segoe UI" panose="020B0502040204020203" pitchFamily="34" charset="0"/>
              </a:rPr>
              <a:t>relation → reflektion → ökad insikt → förändrat beteende</a:t>
            </a:r>
          </a:p>
          <a:p>
            <a:pPr algn="ctr"/>
            <a:endParaRPr lang="sv-SE" sz="1100" dirty="0">
              <a:solidFill>
                <a:schemeClr val="bg1"/>
              </a:solidFill>
            </a:endParaRPr>
          </a:p>
          <a:p>
            <a:pPr algn="ctr"/>
            <a:r>
              <a:rPr lang="sv-SE" sz="1100" b="1" dirty="0">
                <a:solidFill>
                  <a:schemeClr val="bg1"/>
                </a:solidFill>
              </a:rPr>
              <a:t>Vad vill vi följa upp?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CB136F1A-8473-2163-EC2F-043849566234}"/>
              </a:ext>
            </a:extLst>
          </p:cNvPr>
          <p:cNvSpPr/>
          <p:nvPr/>
        </p:nvSpPr>
        <p:spPr>
          <a:xfrm>
            <a:off x="7079529" y="119102"/>
            <a:ext cx="4425097" cy="41295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200" b="1" dirty="0">
                <a:solidFill>
                  <a:schemeClr val="tx1"/>
                </a:solidFill>
              </a:rPr>
              <a:t>Behov</a:t>
            </a:r>
            <a:r>
              <a:rPr lang="sv-SE" sz="1200" dirty="0">
                <a:solidFill>
                  <a:schemeClr val="tx1"/>
                </a:solidFill>
              </a:rPr>
              <a:t>: hjälp att ta sig ur en utsatt situation eller förhindra att hamna där 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113B013F-2372-83DF-E880-B54251A3DA9B}"/>
              </a:ext>
            </a:extLst>
          </p:cNvPr>
          <p:cNvSpPr txBox="1"/>
          <p:nvPr/>
        </p:nvSpPr>
        <p:spPr>
          <a:xfrm>
            <a:off x="0" y="48626"/>
            <a:ext cx="35384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20260525/Kjerstin Andersson Bruck, FoU Nordväst</a:t>
            </a:r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97055B50-9C5D-A5C8-B037-9B07B8132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81955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C0160-31CF-91D0-DF2A-8EE99CC8F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tshållare för innehåll 3">
            <a:extLst>
              <a:ext uri="{FF2B5EF4-FFF2-40B4-BE49-F238E27FC236}">
                <a16:creationId xmlns:a16="http://schemas.microsoft.com/office/drawing/2014/main" id="{B16DADFF-EC17-023D-0A1E-115F9AE5E1E1}"/>
              </a:ext>
            </a:extLst>
          </p:cNvPr>
          <p:cNvGraphicFramePr>
            <a:graphicFrameLocks/>
          </p:cNvGraphicFramePr>
          <p:nvPr/>
        </p:nvGraphicFramePr>
        <p:xfrm>
          <a:off x="1984179" y="1195923"/>
          <a:ext cx="8439544" cy="36098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1176">
                  <a:extLst>
                    <a:ext uri="{9D8B030D-6E8A-4147-A177-3AD203B41FA5}">
                      <a16:colId xmlns:a16="http://schemas.microsoft.com/office/drawing/2014/main" val="996167516"/>
                    </a:ext>
                  </a:extLst>
                </a:gridCol>
                <a:gridCol w="1572210">
                  <a:extLst>
                    <a:ext uri="{9D8B030D-6E8A-4147-A177-3AD203B41FA5}">
                      <a16:colId xmlns:a16="http://schemas.microsoft.com/office/drawing/2014/main" val="4155278502"/>
                    </a:ext>
                  </a:extLst>
                </a:gridCol>
                <a:gridCol w="1709673">
                  <a:extLst>
                    <a:ext uri="{9D8B030D-6E8A-4147-A177-3AD203B41FA5}">
                      <a16:colId xmlns:a16="http://schemas.microsoft.com/office/drawing/2014/main" val="1144537838"/>
                    </a:ext>
                  </a:extLst>
                </a:gridCol>
                <a:gridCol w="1796210">
                  <a:extLst>
                    <a:ext uri="{9D8B030D-6E8A-4147-A177-3AD203B41FA5}">
                      <a16:colId xmlns:a16="http://schemas.microsoft.com/office/drawing/2014/main" val="1297847566"/>
                    </a:ext>
                  </a:extLst>
                </a:gridCol>
                <a:gridCol w="1760275">
                  <a:extLst>
                    <a:ext uri="{9D8B030D-6E8A-4147-A177-3AD203B41FA5}">
                      <a16:colId xmlns:a16="http://schemas.microsoft.com/office/drawing/2014/main" val="2740495318"/>
                    </a:ext>
                  </a:extLst>
                </a:gridCol>
              </a:tblGrid>
              <a:tr h="804339">
                <a:tc>
                  <a:txBody>
                    <a:bodyPr/>
                    <a:lstStyle/>
                    <a:p>
                      <a:r>
                        <a:rPr lang="sv-SE" sz="1800" dirty="0"/>
                        <a:t>Mål</a:t>
                      </a:r>
                      <a:endParaRPr lang="sv-SE" sz="1400" dirty="0"/>
                    </a:p>
                    <a:p>
                      <a:r>
                        <a:rPr lang="sv-SE" sz="1400" b="0" dirty="0"/>
                        <a:t>(vad vill vi uppnå?)</a:t>
                      </a:r>
                      <a:endParaRPr lang="sv-SE" sz="105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800" dirty="0"/>
                        <a:t>Indikatorer</a:t>
                      </a:r>
                      <a:r>
                        <a:rPr lang="sv-SE" sz="1400" dirty="0"/>
                        <a:t> </a:t>
                      </a:r>
                    </a:p>
                    <a:p>
                      <a:r>
                        <a:rPr lang="sv-SE" sz="1400" b="0" dirty="0"/>
                        <a:t>(vad mäter vi?)</a:t>
                      </a:r>
                      <a:endParaRPr lang="sv-SE" sz="105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800" dirty="0"/>
                        <a:t>Data</a:t>
                      </a:r>
                      <a:r>
                        <a:rPr lang="sv-SE" sz="1400" dirty="0"/>
                        <a:t> </a:t>
                      </a:r>
                    </a:p>
                    <a:p>
                      <a:r>
                        <a:rPr lang="sv-SE" sz="1400" b="0" dirty="0"/>
                        <a:t>(Vilken typ av information är det?)</a:t>
                      </a:r>
                      <a:endParaRPr lang="sv-SE" sz="105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800" dirty="0"/>
                        <a:t>Metod</a:t>
                      </a:r>
                      <a:endParaRPr lang="sv-SE" sz="1400" dirty="0"/>
                    </a:p>
                    <a:p>
                      <a:r>
                        <a:rPr lang="sv-SE" sz="1400" b="0" dirty="0"/>
                        <a:t>(Hur samlar vi in den informationen?)</a:t>
                      </a:r>
                      <a:endParaRPr lang="sv-SE" sz="105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800" b="1" dirty="0"/>
                        <a:t>Sammanställ</a:t>
                      </a:r>
                      <a:endParaRPr lang="sv-SE" sz="1100" b="1" dirty="0"/>
                    </a:p>
                    <a:p>
                      <a:r>
                        <a:rPr lang="sv-SE" sz="1400" b="0" dirty="0"/>
                        <a:t>(När följer vi upp? Vems ansvar?)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384939"/>
                  </a:ext>
                </a:extLst>
              </a:tr>
              <a:tr h="51950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200" dirty="0">
                          <a:effectLst/>
                        </a:rPr>
                        <a:t>Vi vill nå föräldrar med yngre barn i socioekonomiskt svaga områden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200" dirty="0">
                          <a:effectLst/>
                        </a:rPr>
                        <a:t>Ålder på barn, bostadsområde, föräldrarnas kön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200" dirty="0">
                          <a:effectLst/>
                        </a:rPr>
                        <a:t> Personuppgifter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200" dirty="0">
                          <a:effectLst/>
                        </a:rPr>
                        <a:t>Verksamhetssystemet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200" dirty="0">
                          <a:effectLst/>
                        </a:rPr>
                        <a:t>Var fjärde månad, verksamhetsansvarig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476244"/>
                  </a:ext>
                </a:extLst>
              </a:tr>
              <a:tr h="5195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200" dirty="0">
                          <a:effectLst/>
                        </a:rPr>
                        <a:t>Vi vill att klienterna upplever att insatsen känns meningsfull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Andel deltagare som upplever insatsen som meningsfull.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Självskattning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Enkät/samtal med samtalsledaren med färdigformulerade frågor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gång/termin, verksamhetsansvarig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079712"/>
                  </a:ext>
                </a:extLst>
              </a:tr>
              <a:tr h="51950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200" dirty="0">
                          <a:effectLst/>
                        </a:rPr>
                        <a:t>Vi vill att föräldrarna känner sig stärkta i sitt föräldraskap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Andel klienter som upplever att de blir stärkta i sitt föräldraskap.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Självskattning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För- och eftermätning inleder och avslutar insats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gång/termin, verksamhetsansvarig</a:t>
                      </a:r>
                    </a:p>
                    <a:p>
                      <a:pPr marL="0" algn="l" defTabSz="914400" rtl="0" eaLnBrk="1" latinLnBrk="0" hangingPunct="1">
                        <a:buNone/>
                      </a:pPr>
                      <a:endParaRPr lang="sv-SE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919955"/>
                  </a:ext>
                </a:extLst>
              </a:tr>
              <a:tr h="5195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endParaRPr lang="sv-SE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endParaRPr lang="sv-SE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endParaRPr lang="sv-SE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endParaRPr lang="sv-SE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157462"/>
                  </a:ext>
                </a:extLst>
              </a:tr>
            </a:tbl>
          </a:graphicData>
        </a:graphic>
      </p:graphicFrame>
      <p:sp>
        <p:nvSpPr>
          <p:cNvPr id="11" name="Pil: böjd 10">
            <a:extLst>
              <a:ext uri="{FF2B5EF4-FFF2-40B4-BE49-F238E27FC236}">
                <a16:creationId xmlns:a16="http://schemas.microsoft.com/office/drawing/2014/main" id="{429B4DCA-1F10-CB29-73B0-DA27FE52D3A9}"/>
              </a:ext>
            </a:extLst>
          </p:cNvPr>
          <p:cNvSpPr/>
          <p:nvPr/>
        </p:nvSpPr>
        <p:spPr>
          <a:xfrm>
            <a:off x="808074" y="175673"/>
            <a:ext cx="9399747" cy="1770085"/>
          </a:xfrm>
          <a:prstGeom prst="bent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400" b="1" dirty="0">
                <a:solidFill>
                  <a:schemeClr val="tx1"/>
                </a:solidFill>
              </a:rPr>
              <a:t>Do: </a:t>
            </a:r>
            <a:r>
              <a:rPr lang="sv-SE" dirty="0">
                <a:solidFill>
                  <a:schemeClr val="tx1"/>
                </a:solidFill>
              </a:rPr>
              <a:t>Genomförande av insats</a:t>
            </a:r>
            <a:endParaRPr lang="sv-SE" sz="2400" dirty="0">
              <a:solidFill>
                <a:schemeClr val="tx1"/>
              </a:solidFill>
            </a:endParaRPr>
          </a:p>
          <a:p>
            <a:pPr algn="ctr"/>
            <a:endParaRPr lang="sv-SE" dirty="0">
              <a:solidFill>
                <a:schemeClr val="tx1"/>
              </a:solidFill>
            </a:endParaRPr>
          </a:p>
          <a:p>
            <a:pPr algn="ctr"/>
            <a:endParaRPr lang="sv-SE" dirty="0">
              <a:solidFill>
                <a:schemeClr val="tx1"/>
              </a:solidFill>
            </a:endParaRPr>
          </a:p>
          <a:p>
            <a:pPr algn="ctr"/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13" name="Pil: uppåt 12">
            <a:extLst>
              <a:ext uri="{FF2B5EF4-FFF2-40B4-BE49-F238E27FC236}">
                <a16:creationId xmlns:a16="http://schemas.microsoft.com/office/drawing/2014/main" id="{D6523E21-3DDF-E6CA-D79A-7E0411545512}"/>
              </a:ext>
            </a:extLst>
          </p:cNvPr>
          <p:cNvSpPr/>
          <p:nvPr/>
        </p:nvSpPr>
        <p:spPr>
          <a:xfrm>
            <a:off x="-79180" y="1041990"/>
            <a:ext cx="2200081" cy="5055635"/>
          </a:xfrm>
          <a:prstGeom prst="up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400" b="1" dirty="0">
              <a:solidFill>
                <a:schemeClr val="bg1"/>
              </a:solidFill>
            </a:endParaRP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Plan</a:t>
            </a:r>
            <a:r>
              <a:rPr lang="sv-SE" sz="1400" b="1" dirty="0">
                <a:solidFill>
                  <a:schemeClr val="bg1"/>
                </a:solidFill>
              </a:rPr>
              <a:t>:</a:t>
            </a:r>
          </a:p>
          <a:p>
            <a:pPr algn="ctr"/>
            <a:endParaRPr lang="sv-SE" sz="1400" b="1" dirty="0">
              <a:solidFill>
                <a:schemeClr val="bg1"/>
              </a:solidFill>
            </a:endParaRPr>
          </a:p>
          <a:p>
            <a:pPr algn="ctr"/>
            <a:r>
              <a:rPr lang="sv-SE" sz="1400" dirty="0">
                <a:solidFill>
                  <a:schemeClr val="bg1"/>
                </a:solidFill>
              </a:rPr>
              <a:t>Etablera logik-kedja</a:t>
            </a:r>
            <a:endParaRPr lang="sv-SE" sz="1400" i="1" dirty="0">
              <a:solidFill>
                <a:schemeClr val="bg1"/>
              </a:solidFill>
            </a:endParaRPr>
          </a:p>
        </p:txBody>
      </p:sp>
      <p:sp>
        <p:nvSpPr>
          <p:cNvPr id="14" name="Pil: böjd 13">
            <a:extLst>
              <a:ext uri="{FF2B5EF4-FFF2-40B4-BE49-F238E27FC236}">
                <a16:creationId xmlns:a16="http://schemas.microsoft.com/office/drawing/2014/main" id="{6D4C241F-9D81-BE77-4446-A48BA6F56EB0}"/>
              </a:ext>
            </a:extLst>
          </p:cNvPr>
          <p:cNvSpPr/>
          <p:nvPr/>
        </p:nvSpPr>
        <p:spPr>
          <a:xfrm flipH="1" flipV="1">
            <a:off x="1127051" y="4912241"/>
            <a:ext cx="10302948" cy="1770085"/>
          </a:xfrm>
          <a:prstGeom prst="bent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569A80C8-356E-B919-2012-680379C9E922}"/>
              </a:ext>
            </a:extLst>
          </p:cNvPr>
          <p:cNvSpPr txBox="1"/>
          <p:nvPr/>
        </p:nvSpPr>
        <p:spPr>
          <a:xfrm>
            <a:off x="2384663" y="6009511"/>
            <a:ext cx="80390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 err="1"/>
              <a:t>Act</a:t>
            </a:r>
            <a:r>
              <a:rPr lang="sv-SE" dirty="0"/>
              <a:t>: Verksamhetsutveckling: sammanställ, analysera, lära, utveckla, nästa steg</a:t>
            </a:r>
          </a:p>
          <a:p>
            <a:endParaRPr lang="sv-SE" dirty="0"/>
          </a:p>
        </p:txBody>
      </p:sp>
      <p:sp>
        <p:nvSpPr>
          <p:cNvPr id="12" name="Pil: nedåt 11">
            <a:extLst>
              <a:ext uri="{FF2B5EF4-FFF2-40B4-BE49-F238E27FC236}">
                <a16:creationId xmlns:a16="http://schemas.microsoft.com/office/drawing/2014/main" id="{BC16A01A-CCE5-5C41-65B5-779ED88489EA}"/>
              </a:ext>
            </a:extLst>
          </p:cNvPr>
          <p:cNvSpPr/>
          <p:nvPr/>
        </p:nvSpPr>
        <p:spPr>
          <a:xfrm>
            <a:off x="10071099" y="404511"/>
            <a:ext cx="2415983" cy="54332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 dirty="0" err="1"/>
              <a:t>Study</a:t>
            </a:r>
            <a:r>
              <a:rPr lang="sv-SE" dirty="0"/>
              <a:t>:</a:t>
            </a:r>
          </a:p>
          <a:p>
            <a:pPr algn="ctr"/>
            <a:r>
              <a:rPr lang="sv-SE" sz="1400" dirty="0"/>
              <a:t>Är våra anta-</a:t>
            </a:r>
            <a:r>
              <a:rPr lang="sv-SE" sz="1400" dirty="0" err="1"/>
              <a:t>ganden</a:t>
            </a:r>
            <a:r>
              <a:rPr lang="sv-SE" sz="1400" dirty="0"/>
              <a:t> korrekta? 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D4794905-AB5B-F71C-4C13-798FF82887D8}"/>
              </a:ext>
            </a:extLst>
          </p:cNvPr>
          <p:cNvSpPr txBox="1"/>
          <p:nvPr/>
        </p:nvSpPr>
        <p:spPr>
          <a:xfrm>
            <a:off x="0" y="48626"/>
            <a:ext cx="35705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20260612/ Kjerstin Andersson Bruck, FoU Nordväst</a:t>
            </a: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A66FD43E-AB97-EA65-6808-E03E1D860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8363052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2781e2b-5032-4fcf-a058-4f56ccbbfabe">
      <Terms xmlns="http://schemas.microsoft.com/office/infopath/2007/PartnerControls"/>
    </lcf76f155ced4ddcb4097134ff3c332f>
    <TaxCatchAll xmlns="6508f553-395f-424d-baab-71fa9165fa0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2F0779B929D6F40960F68FBBE104CBA" ma:contentTypeVersion="10" ma:contentTypeDescription="Skapa ett nytt dokument." ma:contentTypeScope="" ma:versionID="acd8feb570a712091056bf3188a89501">
  <xsd:schema xmlns:xsd="http://www.w3.org/2001/XMLSchema" xmlns:xs="http://www.w3.org/2001/XMLSchema" xmlns:p="http://schemas.microsoft.com/office/2006/metadata/properties" xmlns:ns2="82781e2b-5032-4fcf-a058-4f56ccbbfabe" xmlns:ns3="6508f553-395f-424d-baab-71fa9165fa01" targetNamespace="http://schemas.microsoft.com/office/2006/metadata/properties" ma:root="true" ma:fieldsID="040c71bc20e96f86723dd7b2efa0764b" ns2:_="" ns3:_="">
    <xsd:import namespace="82781e2b-5032-4fcf-a058-4f56ccbbfabe"/>
    <xsd:import namespace="6508f553-395f-424d-baab-71fa9165fa0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781e2b-5032-4fcf-a058-4f56ccbbfa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eringar" ma:readOnly="false" ma:fieldId="{5cf76f15-5ced-4ddc-b409-7134ff3c332f}" ma:taxonomyMulti="true" ma:sspId="a6ae23e2-4695-44ad-a205-ad562fdfca8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08f553-395f-424d-baab-71fa9165fa0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5682512-311f-4aee-9ebf-fe7ed309bd06}" ma:internalName="TaxCatchAll" ma:showField="CatchAllData" ma:web="6508f553-395f-424d-baab-71fa9165fa0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30690E3-EF80-413B-8AD6-EBACD330E04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A03EB0A-2403-4407-A0E0-A91D560CAFFE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6508f553-395f-424d-baab-71fa9165fa01"/>
    <ds:schemaRef ds:uri="http://purl.org/dc/dcmitype/"/>
    <ds:schemaRef ds:uri="http://purl.org/dc/terms/"/>
    <ds:schemaRef ds:uri="82781e2b-5032-4fcf-a058-4f56ccbbfabe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90B6523-D502-45F5-A339-30591A04ADF1}">
  <ds:schemaRefs>
    <ds:schemaRef ds:uri="6508f553-395f-424d-baab-71fa9165fa01"/>
    <ds:schemaRef ds:uri="82781e2b-5032-4fcf-a058-4f56ccbbfab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10381</TotalTime>
  <Words>634</Words>
  <Application>Microsoft Office PowerPoint</Application>
  <PresentationFormat>Bredbild</PresentationFormat>
  <Paragraphs>101</Paragraphs>
  <Slides>3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Segoe UI</vt:lpstr>
      <vt:lpstr>1_Office-tema</vt:lpstr>
      <vt:lpstr>Effektlogik + uppföljning  Individuella samtal</vt:lpstr>
      <vt:lpstr>Insats: Individuella stödsamtal </vt:lpstr>
      <vt:lpstr>PowerPoint-presentation</vt:lpstr>
    </vt:vector>
  </TitlesOfParts>
  <Company>Danderyds Kommun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 Sundell Ahrén</dc:creator>
  <cp:lastModifiedBy>Karin Timm Östlund</cp:lastModifiedBy>
  <cp:revision>199</cp:revision>
  <cp:lastPrinted>2026-05-20T14:35:00Z</cp:lastPrinted>
  <dcterms:created xsi:type="dcterms:W3CDTF">2026-01-30T10:39:27Z</dcterms:created>
  <dcterms:modified xsi:type="dcterms:W3CDTF">2026-06-16T13:56:13Z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0x01010062F0779B929D6F40960F68FBBE104CBA</vt:lpwstr>
  </property>
  <property fmtid="{D5CDD505-2E9C-101B-9397-08002B2CF9AE}" pid="3" name="MediaServiceImageTags">
    <vt:lpwstr/>
  </property>
</Properties>
</file>