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147478514" r:id="rId5"/>
    <p:sldId id="2147478531" r:id="rId6"/>
    <p:sldId id="2147478526" r:id="rId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7DED7B-5E01-E37A-4C7C-7872483E9D46}" name="Erica Spång" initials="ES" userId="S::erica.spang_founordost.se#ext#@sollentuna.onmicrosoft.com::17b3cb2c-dc2f-42b5-b76a-35d7e1c3e7ed" providerId="AD"/>
  <p188:author id="{DEEAB2E6-A512-1B18-0C9E-A7D4D0DAEA64}" name="Elisabeth Lauritzen" initials="EL" userId="S::elisabeth.lauritzen@regionstockholm.se::7223840d-5031-4a1a-a3a2-3f201210d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EF2"/>
    <a:srgbClr val="156082"/>
    <a:srgbClr val="49836D"/>
    <a:srgbClr val="7B4A49"/>
    <a:srgbClr val="800000"/>
    <a:srgbClr val="FBFAEC"/>
    <a:srgbClr val="FD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447" autoAdjust="0"/>
  </p:normalViewPr>
  <p:slideViewPr>
    <p:cSldViewPr snapToGrid="0">
      <p:cViewPr varScale="1">
        <p:scale>
          <a:sx n="107" d="100"/>
          <a:sy n="107" d="100"/>
        </p:scale>
        <p:origin x="6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A5246-4126-47DE-B07C-914F6EA577AF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482A-D8E5-446B-84E4-BD5513236A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84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1482A-D8E5-446B-84E4-BD5513236A3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483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C446DC-254F-9F06-B359-8AD138268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6B4BCA9-7BF3-2FA8-434E-BE3615CEE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8CE51-F982-1ECE-BA54-BCE4705C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FC4A-1226-4A67-9A2B-0D8560FCAA65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26C49E-2AFD-436A-2729-63FB9DC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21A5B4-A6A2-AE2E-4EAE-1522B177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8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5BBACB-6FE9-AC5D-ABDB-CDDAF6A9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481404-C58B-E9B0-7725-AA06BE827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84225E-A988-8DB8-9283-620B91B0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7047-7EFE-41D1-8B88-9D5991FC5B76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321A92-C0D8-5E24-29B3-5AF60A130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F252E-3C9C-72C8-3163-F8C9432D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88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09331-2128-D0A1-423C-585355F2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DE145F-861F-38B9-98D9-DDFB93F65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14E7-FE33-E210-2725-BD3E94024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0397-944D-43CC-BCBD-3EE8868BDC1A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BB157D-08E9-7337-D93A-6472DDBC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BC18E9-F152-F065-087C-17E6FD9A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04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5B138A-288B-A5E8-0CD5-BEF852FD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A328D5-0167-78DB-1550-06E3F8038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4B6CE3-05DD-DB41-316D-52C2C2E5C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9A56618-5E28-49C1-F230-28313CBB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13E3-3F54-4C01-84FF-71A243D50899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C091DB-90A2-47D6-0773-1321986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68C1F7-66AB-2F06-9113-4CCDF6D4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65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99C721-7736-92B1-F260-46A8A789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8D8896-579A-34E3-A655-FB290386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9ECBBD-FDFA-33B7-88AD-34316155B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84818A-E7C3-C2D0-76F1-3A772F34D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4E69252-05C9-BE01-04E8-407A8F6D0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D1C9EBF-9B97-3750-AA1F-AC7B859A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C124-661D-4289-8033-A87EC120B149}" type="datetime1">
              <a:rPr lang="sv-SE" smtClean="0"/>
              <a:t>2026-06-16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6F4CA2D-A13C-26CB-26A2-CD09CC00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F345BC-E5AB-6333-266D-28431076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09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C3B3A-DE06-969D-2246-2694872D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21E13E-C3B0-1CBC-C413-8B78F632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1981-C0D7-4BC1-8040-05709B8471CD}" type="datetime1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4B1A5DF-E56B-B904-F4FE-69F05EE8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704933-530A-E579-B263-A07C938F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36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A7049F-7C3B-B038-E29C-FD16923D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0E45-7706-4F39-AB55-91A0991EC762}" type="datetime1">
              <a:rPr lang="sv-SE" smtClean="0"/>
              <a:t>2026-06-16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9DFB87A-9F26-2195-09ED-E87DA689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3B28C4-3D87-EEA3-9087-1FBFF32E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0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FA9475-9733-E6F1-6CBA-3D2F60FB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5D3AA4-9FC8-E706-D736-D07E77B50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547455-78E9-6E17-DE38-EA7FC3782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E8EC08-0B3C-DC02-0793-8740547F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7ADC-2156-4508-AAC8-A90272EE123A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3B9F536-A9D8-9939-434C-E4B51C63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84A4C1-95ED-8712-544B-DBDA0F87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51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46AA3-94D6-D22C-8872-B97002A6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6F3CA7-B2BF-8790-4E3E-CC5D67C4CC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AFF4E6-48DD-B119-A71E-05640BBDE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A30593-FF34-22B9-DBEE-7AF1E8F4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AF48-F133-48AD-91A7-E9D8DB7B434F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8D21F17-B9B3-4C28-70E3-732E17A4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014ACF-2B0A-95B7-1686-E2D2459C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2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B7F59-7C17-565C-2939-3245256C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271310-C9F4-74B3-765D-DC3B4E993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7E167E-4946-5F24-4F5B-DCF16FC6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F8E-1330-4A48-A73E-48DDD3D2B6F8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4CE770-E972-8716-473A-38A76BDF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3B1308-853C-778C-88BF-86F4C350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3D26D1-2D52-CBA9-9702-71CEC7D06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494E09-EFB2-DCBC-F71F-DF06C9B4C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137DF7-3A13-7876-2082-64455EC1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EA09-96B8-4064-AC55-6EEFEEF0B0DE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2409A-80B0-ACB5-B422-77642DA3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15018-A7E0-171C-47B9-BD5F60EF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1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C04B7A-DD70-999E-8373-FC8A69C1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25894B-8AC9-58E8-BADA-BB181E2D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E27D5A-8449-670F-91A4-3FA96304B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FDB7C-74ED-428B-B8FD-B3370EA454C0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2BF93F-F66E-0354-6645-2E62AC9D4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F882FE-F363-3EDE-4960-14EE68347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742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4C0A734-DA4F-EDB4-9B81-0AFA81F9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57" y="689012"/>
            <a:ext cx="10515600" cy="2852737"/>
          </a:xfrm>
        </p:spPr>
        <p:txBody>
          <a:bodyPr/>
          <a:lstStyle/>
          <a:p>
            <a:pPr algn="ctr"/>
            <a:r>
              <a:rPr lang="sv-SE" dirty="0"/>
              <a:t>Effektlogik + uppföljning IUB</a:t>
            </a:r>
            <a:br>
              <a:rPr lang="sv-SE" dirty="0"/>
            </a:br>
            <a:r>
              <a:rPr lang="sv-SE" dirty="0"/>
              <a:t>Ledarledda gruppsamtal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3597C4A-4D16-A4F2-3515-352597C6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1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D5915A8-E04E-0255-1D1A-6B5BD57439C2}"/>
              </a:ext>
            </a:extLst>
          </p:cNvPr>
          <p:cNvSpPr/>
          <p:nvPr/>
        </p:nvSpPr>
        <p:spPr>
          <a:xfrm>
            <a:off x="940243" y="466834"/>
            <a:ext cx="10515600" cy="7747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Material från fördjupningsarbetet tillsammans med nordvästkommunerna våren 2026. FoU Nordväst och FOU nu</a:t>
            </a:r>
          </a:p>
          <a:p>
            <a:pPr algn="ctr"/>
            <a:r>
              <a:rPr lang="sv-SE" sz="1400" dirty="0"/>
              <a:t> </a:t>
            </a:r>
          </a:p>
          <a:p>
            <a:pPr algn="ctr"/>
            <a:r>
              <a:rPr lang="sv-SE" dirty="0">
                <a:solidFill>
                  <a:schemeClr val="bg2">
                    <a:lumMod val="75000"/>
                  </a:schemeClr>
                </a:solidFill>
              </a:rPr>
              <a:t>Senast rev 12 juni 2026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4B7E775B-1FEE-72BF-3DAC-339255096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71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821DD-2B8A-05A5-4A67-C547930F8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A4B604-2C12-1CF8-577C-52C24B61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89" y="67218"/>
            <a:ext cx="5678864" cy="879213"/>
          </a:xfrm>
        </p:spPr>
        <p:txBody>
          <a:bodyPr>
            <a:normAutofit/>
          </a:bodyPr>
          <a:lstStyle/>
          <a:p>
            <a:r>
              <a:rPr lang="sv-SE" sz="2700" dirty="0"/>
              <a:t>Insats: </a:t>
            </a:r>
            <a:r>
              <a:rPr lang="sv-SE" sz="2700" b="1" dirty="0"/>
              <a:t>Ledarledda</a:t>
            </a:r>
            <a:r>
              <a:rPr lang="sv-SE" sz="2700" dirty="0"/>
              <a:t> </a:t>
            </a:r>
            <a:r>
              <a:rPr lang="sv-SE" sz="2700" b="1" dirty="0"/>
              <a:t>gruppsamtal</a:t>
            </a: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A991791A-BF65-B0AF-1117-D94202D5C7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8346930"/>
              </p:ext>
            </p:extLst>
          </p:nvPr>
        </p:nvGraphicFramePr>
        <p:xfrm>
          <a:off x="169679" y="975106"/>
          <a:ext cx="11334948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9158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2236938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541378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2003827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774489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  <a:gridCol w="1889158">
                  <a:extLst>
                    <a:ext uri="{9D8B030D-6E8A-4147-A177-3AD203B41FA5}">
                      <a16:colId xmlns:a16="http://schemas.microsoft.com/office/drawing/2014/main" val="2484929828"/>
                    </a:ext>
                  </a:extLst>
                </a:gridCol>
              </a:tblGrid>
              <a:tr h="311611">
                <a:tc>
                  <a:txBody>
                    <a:bodyPr/>
                    <a:lstStyle/>
                    <a:p>
                      <a:r>
                        <a:rPr lang="sv-SE" dirty="0"/>
                        <a:t>Resurser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Aktivitet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Prestationer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Utfall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kort sikt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Lång sikt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3648447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Personal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Bemanning  xx %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Kompetens xx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Lokal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tillgänglig, vid behov anpassad.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Material/omkostnader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 err="1"/>
                        <a:t>Ev</a:t>
                      </a:r>
                      <a:r>
                        <a:rPr lang="sv-SE" sz="1200" dirty="0"/>
                        <a:t> Kaffe/ fika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 err="1"/>
                        <a:t>Ev</a:t>
                      </a:r>
                      <a:r>
                        <a:rPr lang="sv-SE" sz="1200" dirty="0"/>
                        <a:t> material kopplat till metod för samtalet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Marknadsföring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0" dirty="0"/>
                        <a:t>Info/ </a:t>
                      </a:r>
                      <a:r>
                        <a:rPr lang="sv-SE" sz="1200" b="0" dirty="0" err="1"/>
                        <a:t>ev</a:t>
                      </a:r>
                      <a:r>
                        <a:rPr lang="sv-SE" sz="1200" b="0" dirty="0"/>
                        <a:t> utskick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0" dirty="0" err="1"/>
                        <a:t>Ev</a:t>
                      </a:r>
                      <a:r>
                        <a:rPr lang="sv-SE" sz="1200" b="0" dirty="0"/>
                        <a:t> uppsökande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Gruppsamtal/ erfarenhetsutbyte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0" dirty="0"/>
                        <a:t>Ledarledd </a:t>
                      </a:r>
                      <a:r>
                        <a:rPr lang="sv-SE" sz="1200" dirty="0"/>
                        <a:t>samtalsserie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Erbjuder en anpassad miljö där samtalsledare skapar en trygg/förutsägbar/ säker miljö där deltagarna kan dela erfarenheter med varandra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Samtal med andra i liknande situation. Råd av andra med egen erfarenhet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Info/vägledning till deltagare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Info/kunskapsförmedling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Vid behov lotsar till annat stöd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Vid behov råd från professionen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Social samvaro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Fika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Omfattning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Antal träffar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Tid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Antal deltagare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 err="1"/>
                        <a:t>Infospriding</a:t>
                      </a:r>
                      <a:endParaRPr lang="sv-SE" sz="1200" b="1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b="0" dirty="0"/>
                        <a:t>Info sprids enlig plan ( </a:t>
                      </a:r>
                      <a:r>
                        <a:rPr lang="sv-SE" sz="1200" b="0" dirty="0" err="1"/>
                        <a:t>inkl</a:t>
                      </a:r>
                      <a:r>
                        <a:rPr lang="sv-SE" sz="1200" b="0" dirty="0"/>
                        <a:t> </a:t>
                      </a:r>
                      <a:r>
                        <a:rPr lang="sv-SE" sz="1200" b="0" dirty="0" err="1"/>
                        <a:t>lotsning,vägledning</a:t>
                      </a:r>
                      <a:r>
                        <a:rPr lang="sv-SE" sz="1200" b="0" dirty="0"/>
                        <a:t>)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b="1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Metod-efterlevnad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Efterlevnad av </a:t>
                      </a:r>
                      <a:r>
                        <a:rPr lang="sv-SE" sz="1200" dirty="0" err="1"/>
                        <a:t>ev</a:t>
                      </a:r>
                      <a:r>
                        <a:rPr lang="sv-SE" sz="1200" dirty="0"/>
                        <a:t> samtalsmetod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Deltagaren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Upplever gruppsam-talen som meningsfulla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Ökad kunskap om och förståelse för sin situation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Trygghet i att veta att det finns stöd att hantera situationen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Kunnat bidra med egna erfarenheter till andra och fått stöd av andra i liknande situation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 err="1"/>
                        <a:t>Ev</a:t>
                      </a:r>
                      <a:r>
                        <a:rPr lang="sv-SE" sz="1200" dirty="0"/>
                        <a:t> annat individuellt mål utifrån den specifika gruppaktiviteten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(Känner sig inte lika ensam med sin fråga/utmaning)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Deltagaren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Börjat hitta strategier </a:t>
                      </a:r>
                      <a:r>
                        <a:rPr lang="sv-SE" sz="12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och mod </a:t>
                      </a:r>
                      <a:r>
                        <a:rPr lang="sv-SE" sz="1200" dirty="0"/>
                        <a:t>att hantera sin egen situation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Kan härbärgera sina känslor/ behov i vetskap om att stöd finns.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Stärkt av att kunna bidra till andra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Gemenskap /Trygghet i andra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Deltagaren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Hittat strategier att hantera sin situation. Kan anpassa strategier efter ändrade behov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Ökad livskvalitet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Trygghet/ Klarar sig själv då vet att det finns stöd/ hjälp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Tillit till att söka stöd/ hjälp. Tillit till soc.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b="1" dirty="0"/>
                        <a:t>Samhällsnivå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Tidigt stöd för risk-grupper –minskad risk för eskalerade behov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Hjälp till självhjälp för vissa målgrupper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08305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4C89B7B5-9B9E-AF69-A19C-A9A75CD50906}"/>
              </a:ext>
            </a:extLst>
          </p:cNvPr>
          <p:cNvSpPr/>
          <p:nvPr/>
        </p:nvSpPr>
        <p:spPr>
          <a:xfrm>
            <a:off x="4826642" y="361696"/>
            <a:ext cx="6695461" cy="5788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Behov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hjälp att hantera eller förändra sin situation/utsatt situation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Målgupp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personer med missbruk, arbetslösa/långt från arbetsmarknaden, personer som riskerar digitalt utanförskap, personer med sjukdom/funktionsnedsättning, anhöriga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mfl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C2092A8-06A6-AD24-A23A-6CA621DC463C}"/>
              </a:ext>
            </a:extLst>
          </p:cNvPr>
          <p:cNvSpPr/>
          <p:nvPr/>
        </p:nvSpPr>
        <p:spPr>
          <a:xfrm>
            <a:off x="160940" y="5632592"/>
            <a:ext cx="7945572" cy="119760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Antaganden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Deltagarna vill och kan prata om svåra saker tillsammans. De finner stöd i detta.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Samtalsledaren kan skapa bra samtalsklimat, har nödvändig kunskap om målgruppen och kan möta de behov som uppstår under samtalet. Antagande om steget efter insatsen.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Det är en lämpligt upplägg; innehåll,  gruppstorlek, antal träffar, mötestider, dokumentation och utfasning/steg efter avslutade samtal</a:t>
            </a:r>
            <a:endParaRPr kumimoji="0" lang="sv-SE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4E9AD5D-B329-C9EA-BBD3-27D64530D7F0}"/>
              </a:ext>
            </a:extLst>
          </p:cNvPr>
          <p:cNvSpPr/>
          <p:nvPr/>
        </p:nvSpPr>
        <p:spPr>
          <a:xfrm>
            <a:off x="7974419" y="5638547"/>
            <a:ext cx="3538947" cy="11976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Logik-kedja: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Deltagande -&gt; 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bidra o få stöd o kunskap -&gt; ökad förmåga hantera sin egen situation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Vad vill vi följa upp?</a:t>
            </a: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493A92B-31D8-B54A-9F98-FF71E5205092}"/>
              </a:ext>
            </a:extLst>
          </p:cNvPr>
          <p:cNvSpPr txBox="1"/>
          <p:nvPr/>
        </p:nvSpPr>
        <p:spPr>
          <a:xfrm>
            <a:off x="0" y="48626"/>
            <a:ext cx="7347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20260525/Elisabeth Lauritzen, FOU nu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F0828F5-B303-C861-C469-FBFFDA435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9899C-48DD-4FA4-89A7-1F497A97F4B8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136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2B54B-AB29-C3AC-AB4E-ABD65CBD0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D8D1EC30-9D59-F197-7C86-AE527F637C1A}"/>
              </a:ext>
            </a:extLst>
          </p:cNvPr>
          <p:cNvGraphicFramePr>
            <a:graphicFrameLocks/>
          </p:cNvGraphicFramePr>
          <p:nvPr/>
        </p:nvGraphicFramePr>
        <p:xfrm>
          <a:off x="1984179" y="881205"/>
          <a:ext cx="8439544" cy="6886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1176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1572210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709673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796210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1760275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</a:tblGrid>
              <a:tr h="804339">
                <a:tc>
                  <a:txBody>
                    <a:bodyPr/>
                    <a:lstStyle/>
                    <a:p>
                      <a:r>
                        <a:rPr lang="sv-SE" sz="1800" dirty="0"/>
                        <a:t>Mål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(vad vill vi uppnå?)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Indikatorer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(hur mäter vi det?)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Data</a:t>
                      </a:r>
                      <a:r>
                        <a:rPr lang="sv-SE" sz="1400" dirty="0"/>
                        <a:t> </a:t>
                      </a:r>
                    </a:p>
                    <a:p>
                      <a:r>
                        <a:rPr lang="sv-SE" sz="1400" b="0" dirty="0"/>
                        <a:t>(Vilken information behövs?)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dirty="0"/>
                        <a:t>Metod</a:t>
                      </a:r>
                      <a:endParaRPr lang="sv-SE" sz="1400" dirty="0"/>
                    </a:p>
                    <a:p>
                      <a:r>
                        <a:rPr lang="sv-SE" sz="1400" b="0" dirty="0"/>
                        <a:t>(Hur samlar vi in den informationen?)</a:t>
                      </a:r>
                      <a:endParaRPr lang="sv-SE" sz="10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800" b="1" dirty="0"/>
                        <a:t>Sammanställ</a:t>
                      </a:r>
                      <a:endParaRPr lang="sv-SE" sz="1100" b="1" dirty="0"/>
                    </a:p>
                    <a:p>
                      <a:r>
                        <a:rPr lang="sv-SE" sz="1400" b="0" dirty="0"/>
                        <a:t>(När följer vi upp? Vems ansvar?)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7646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Vi vill nå rätt målgrupp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Tex Kön, födelseland, </a:t>
                      </a:r>
                    </a:p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Kommun, kommundel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Personuppgifter</a:t>
                      </a:r>
                    </a:p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Dok som styrker målgrupp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Enkät/intervju vid första tillfället av samtalsledaren</a:t>
                      </a:r>
                    </a:p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Insamling av dok?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En gång per termin, verksamhetsansvarige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76244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att deltagarna ska uppleva insatsen som meningsfull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upplevt meningsfullhet,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</a:t>
                      </a:r>
                      <a:r>
                        <a:rPr lang="sv-SE" sz="12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rekom-menderar</a:t>
                      </a: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andra,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Vad i insatsen upplevs som meningsfullt?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Dialog med gruppen/ avstämning kring innehållet (löpande)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Avslutningssamtal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insatsens avslut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48120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att insatsen ska vara tillgänglig för målgruppen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fullföljer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Närvaro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Personalen prickar av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Enkät/samtal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Avslutningssamtal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 varje tillfälle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95686"/>
                  </a:ext>
                </a:extLst>
              </a:tr>
              <a:tr h="519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Deltagarna ska få ökad kunskap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uppger att de har fått ökad kunskap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Före-efter-mätning enkät / samtal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Efter insatsens avslut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079712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200" dirty="0">
                          <a:effectLst/>
                        </a:rPr>
                        <a:t>Deltagarna ska känna att de bidragit till varandra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upplevt att de bidragit</a:t>
                      </a:r>
                    </a:p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Dialog med gruppen/ avstämning kring innehållet (löpande)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Avslutningssamtal</a:t>
                      </a:r>
                    </a:p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953787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588703"/>
                  </a:ext>
                </a:extLst>
              </a:tr>
              <a:tr h="371073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02389"/>
                  </a:ext>
                </a:extLst>
              </a:tr>
              <a:tr h="49320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v-SE" sz="1200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5481"/>
                  </a:ext>
                </a:extLst>
              </a:tr>
            </a:tbl>
          </a:graphicData>
        </a:graphic>
      </p:graphicFrame>
      <p:sp>
        <p:nvSpPr>
          <p:cNvPr id="11" name="Pil: böjd 10">
            <a:extLst>
              <a:ext uri="{FF2B5EF4-FFF2-40B4-BE49-F238E27FC236}">
                <a16:creationId xmlns:a16="http://schemas.microsoft.com/office/drawing/2014/main" id="{25CBBAF6-8B5A-3245-27DA-948AD9ECAC87}"/>
              </a:ext>
            </a:extLst>
          </p:cNvPr>
          <p:cNvSpPr/>
          <p:nvPr/>
        </p:nvSpPr>
        <p:spPr>
          <a:xfrm>
            <a:off x="808074" y="175673"/>
            <a:ext cx="9399747" cy="1643602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Do: </a:t>
            </a:r>
            <a:r>
              <a:rPr lang="sv-SE" dirty="0">
                <a:solidFill>
                  <a:schemeClr val="tx1"/>
                </a:solidFill>
              </a:rPr>
              <a:t>Genomförande av insats: ledarledda gruppsamtal</a:t>
            </a:r>
            <a:endParaRPr lang="sv-SE" sz="24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3" name="Pil: uppåt 12">
            <a:extLst>
              <a:ext uri="{FF2B5EF4-FFF2-40B4-BE49-F238E27FC236}">
                <a16:creationId xmlns:a16="http://schemas.microsoft.com/office/drawing/2014/main" id="{B92B56F2-1BE2-F749-6118-BF559C21E992}"/>
              </a:ext>
            </a:extLst>
          </p:cNvPr>
          <p:cNvSpPr/>
          <p:nvPr/>
        </p:nvSpPr>
        <p:spPr>
          <a:xfrm>
            <a:off x="-79180" y="1041990"/>
            <a:ext cx="2200081" cy="5055635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Plan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Justera logik-kedja</a:t>
            </a:r>
            <a:endParaRPr lang="sv-SE" sz="1400" i="1" dirty="0">
              <a:solidFill>
                <a:schemeClr val="bg1"/>
              </a:solidFill>
            </a:endParaRPr>
          </a:p>
        </p:txBody>
      </p:sp>
      <p:sp>
        <p:nvSpPr>
          <p:cNvPr id="14" name="Pil: böjd 13">
            <a:extLst>
              <a:ext uri="{FF2B5EF4-FFF2-40B4-BE49-F238E27FC236}">
                <a16:creationId xmlns:a16="http://schemas.microsoft.com/office/drawing/2014/main" id="{1630F2F2-1A42-9320-6536-09B79D673D7E}"/>
              </a:ext>
            </a:extLst>
          </p:cNvPr>
          <p:cNvSpPr/>
          <p:nvPr/>
        </p:nvSpPr>
        <p:spPr>
          <a:xfrm flipH="1" flipV="1">
            <a:off x="1120838" y="4930967"/>
            <a:ext cx="10302948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F6460A2D-E93A-8C7A-3FA0-2FC953588F4C}"/>
              </a:ext>
            </a:extLst>
          </p:cNvPr>
          <p:cNvSpPr txBox="1"/>
          <p:nvPr/>
        </p:nvSpPr>
        <p:spPr>
          <a:xfrm>
            <a:off x="2384663" y="6009511"/>
            <a:ext cx="803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err="1"/>
              <a:t>Act</a:t>
            </a:r>
            <a:r>
              <a:rPr lang="sv-SE" dirty="0"/>
              <a:t>: Verksamhetsutveckling: sammanställ, analysera, lära, utveckla, nästa steg</a:t>
            </a:r>
          </a:p>
          <a:p>
            <a:endParaRPr lang="sv-SE" dirty="0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0A9B4079-9FFD-BF78-DD8E-5437B100F397}"/>
              </a:ext>
            </a:extLst>
          </p:cNvPr>
          <p:cNvSpPr/>
          <p:nvPr/>
        </p:nvSpPr>
        <p:spPr>
          <a:xfrm>
            <a:off x="10071099" y="404511"/>
            <a:ext cx="2415983" cy="54332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/>
              <a:t>Study</a:t>
            </a:r>
            <a:r>
              <a:rPr lang="sv-SE" dirty="0"/>
              <a:t>:</a:t>
            </a:r>
          </a:p>
          <a:p>
            <a:pPr algn="ctr"/>
            <a:r>
              <a:rPr lang="sv-SE" sz="1400" dirty="0"/>
              <a:t>Är vår effektlogik  korrekt?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11CD8DA-E97E-6F40-6A38-72BEAE0F5FCB}"/>
              </a:ext>
            </a:extLst>
          </p:cNvPr>
          <p:cNvSpPr txBox="1"/>
          <p:nvPr/>
        </p:nvSpPr>
        <p:spPr>
          <a:xfrm>
            <a:off x="0" y="48626"/>
            <a:ext cx="27690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20260612/ Elisabeth Lauritzen, FOU nu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5CB9D66C-5BDF-73D0-3A5F-EB29A453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46398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781e2b-5032-4fcf-a058-4f56ccbbfabe">
      <Terms xmlns="http://schemas.microsoft.com/office/infopath/2007/PartnerControls"/>
    </lcf76f155ced4ddcb4097134ff3c332f>
    <TaxCatchAll xmlns="6508f553-395f-424d-baab-71fa9165fa0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F0779B929D6F40960F68FBBE104CBA" ma:contentTypeVersion="10" ma:contentTypeDescription="Skapa ett nytt dokument." ma:contentTypeScope="" ma:versionID="acd8feb570a712091056bf3188a89501">
  <xsd:schema xmlns:xsd="http://www.w3.org/2001/XMLSchema" xmlns:xs="http://www.w3.org/2001/XMLSchema" xmlns:p="http://schemas.microsoft.com/office/2006/metadata/properties" xmlns:ns2="82781e2b-5032-4fcf-a058-4f56ccbbfabe" xmlns:ns3="6508f553-395f-424d-baab-71fa9165fa01" targetNamespace="http://schemas.microsoft.com/office/2006/metadata/properties" ma:root="true" ma:fieldsID="040c71bc20e96f86723dd7b2efa0764b" ns2:_="" ns3:_="">
    <xsd:import namespace="82781e2b-5032-4fcf-a058-4f56ccbbfabe"/>
    <xsd:import namespace="6508f553-395f-424d-baab-71fa9165fa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81e2b-5032-4fcf-a058-4f56ccbbfa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ae23e2-4695-44ad-a205-ad562fdfca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08f553-395f-424d-baab-71fa9165fa0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682512-311f-4aee-9ebf-fe7ed309bd06}" ma:internalName="TaxCatchAll" ma:showField="CatchAllData" ma:web="6508f553-395f-424d-baab-71fa9165fa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3EB0A-2403-4407-A0E0-A91D560CAFF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508f553-395f-424d-baab-71fa9165fa01"/>
    <ds:schemaRef ds:uri="http://purl.org/dc/dcmitype/"/>
    <ds:schemaRef ds:uri="http://purl.org/dc/terms/"/>
    <ds:schemaRef ds:uri="82781e2b-5032-4fcf-a058-4f56ccbbfab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0B6523-D502-45F5-A339-30591A04ADF1}">
  <ds:schemaRefs>
    <ds:schemaRef ds:uri="6508f553-395f-424d-baab-71fa9165fa01"/>
    <ds:schemaRef ds:uri="82781e2b-5032-4fcf-a058-4f56ccbbfa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30690E3-EF80-413B-8AD6-EBACD330E0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10383</TotalTime>
  <Words>680</Words>
  <Application>Microsoft Office PowerPoint</Application>
  <PresentationFormat>Bredbild</PresentationFormat>
  <Paragraphs>152</Paragraphs>
  <Slides>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1_Office-tema</vt:lpstr>
      <vt:lpstr>Effektlogik + uppföljning IUB Ledarledda gruppsamtal</vt:lpstr>
      <vt:lpstr>Insats: Ledarledda gruppsamtal</vt:lpstr>
      <vt:lpstr>PowerPoint-presentation</vt:lpstr>
    </vt:vector>
  </TitlesOfParts>
  <Company>Danderyds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Sundell Ahrén</dc:creator>
  <cp:lastModifiedBy>Karin Timm Östlund</cp:lastModifiedBy>
  <cp:revision>200</cp:revision>
  <cp:lastPrinted>2026-05-20T14:35:00Z</cp:lastPrinted>
  <dcterms:created xsi:type="dcterms:W3CDTF">2026-01-30T10:39:27Z</dcterms:created>
  <dcterms:modified xsi:type="dcterms:W3CDTF">2026-06-16T13:56:35Z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0x01010062F0779B929D6F40960F68FBBE104CBA</vt:lpwstr>
  </property>
  <property fmtid="{D5CDD505-2E9C-101B-9397-08002B2CF9AE}" pid="3" name="MediaServiceImageTags">
    <vt:lpwstr/>
  </property>
</Properties>
</file>