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2147478514" r:id="rId5"/>
    <p:sldId id="2147478519" r:id="rId6"/>
    <p:sldId id="2147478534" r:id="rId7"/>
    <p:sldId id="2147478535" r:id="rId8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7DED7B-5E01-E37A-4C7C-7872483E9D46}" name="Erica Spång" initials="ES" userId="S::erica.spang_founordost.se#ext#@sollentuna.onmicrosoft.com::17b3cb2c-dc2f-42b5-b76a-35d7e1c3e7ed" providerId="AD"/>
  <p188:author id="{DEEAB2E6-A512-1B18-0C9E-A7D4D0DAEA64}" name="Elisabeth Lauritzen" initials="EL" userId="S::elisabeth.lauritzen@regionstockholm.se::7223840d-5031-4a1a-a3a2-3f201210dc1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4A49"/>
    <a:srgbClr val="B0DEF2"/>
    <a:srgbClr val="156082"/>
    <a:srgbClr val="49836D"/>
    <a:srgbClr val="800000"/>
    <a:srgbClr val="FBFAEC"/>
    <a:srgbClr val="FD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3447" autoAdjust="0"/>
  </p:normalViewPr>
  <p:slideViewPr>
    <p:cSldViewPr snapToGrid="0">
      <p:cViewPr varScale="1">
        <p:scale>
          <a:sx n="107" d="100"/>
          <a:sy n="107" d="100"/>
        </p:scale>
        <p:origin x="6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A5246-4126-47DE-B07C-914F6EA577AF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1482A-D8E5-446B-84E4-BD5513236A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484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AA6CD-FA3E-DDF0-AF82-50EB8A692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15E586D7-1B31-4E7F-8920-1586ABC91A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3DABD9E-8A9E-BE0A-CA32-4944249E97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Mycket etablerat inom socialt arbete: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deltagande → igenkänning/socialt stöd → förändrade tankemönster → beteendeförändring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FE44E0D-8D1C-C485-0CBC-28D60F14F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1482A-D8E5-446B-84E4-BD5513236A3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1857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C446DC-254F-9F06-B359-8AD138268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6B4BCA9-7BF3-2FA8-434E-BE3615CEE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78CE51-F982-1ECE-BA54-BCE4705C0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FC4A-1226-4A67-9A2B-0D8560FCAA65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B26C49E-2AFD-436A-2729-63FB9DC1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E21A5B4-A6A2-AE2E-4EAE-1522B177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787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5BBACB-6FE9-AC5D-ABDB-CDDAF6A94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5481404-C58B-E9B0-7725-AA06BE827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984225E-A988-8DB8-9283-620B91B01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57047-7EFE-41D1-8B88-9D5991FC5B76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9321A92-C0D8-5E24-29B3-5AF60A130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CF252E-3C9C-72C8-3163-F8C9432D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188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A09331-2128-D0A1-423C-585355F22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FDE145F-861F-38B9-98D9-DDFB93F65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F314E7-FE33-E210-2725-BD3E94024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20397-944D-43CC-BCBD-3EE8868BDC1A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BB157D-08E9-7337-D93A-6472DDBC6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BC18E9-F152-F065-087C-17E6FD9A4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6047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5B138A-288B-A5E8-0CD5-BEF852FD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A328D5-0167-78DB-1550-06E3F80385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04B6CE3-05DD-DB41-316D-52C2C2E5C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9A56618-5E28-49C1-F230-28313CBBF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13E3-3F54-4C01-84FF-71A243D50899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9C091DB-90A2-47D6-0773-1321986B1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F68C1F7-66AB-2F06-9113-4CCDF6D4A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9653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99C721-7736-92B1-F260-46A8A789B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8D8896-579A-34E3-A655-FB290386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29ECBBD-FDFA-33B7-88AD-34316155B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D84818A-E7C3-C2D0-76F1-3A772F34D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4E69252-05C9-BE01-04E8-407A8F6D0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D1C9EBF-9B97-3750-AA1F-AC7B859A7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C124-661D-4289-8033-A87EC120B149}" type="datetime1">
              <a:rPr lang="sv-SE" smtClean="0"/>
              <a:t>2026-06-16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6F4CA2D-A13C-26CB-26A2-CD09CC00C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F345BC-E5AB-6333-266D-284310765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2098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6C3B3A-DE06-969D-2246-2694872D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21E13E-C3B0-1CBC-C413-8B78F6328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1981-C0D7-4BC1-8040-05709B8471CD}" type="datetime1">
              <a:rPr lang="sv-SE" smtClean="0"/>
              <a:t>2026-06-16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4B1A5DF-E56B-B904-F4FE-69F05EE8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A704933-530A-E579-B263-A07C938FA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036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DA7049F-7C3B-B038-E29C-FD16923D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0E45-7706-4F39-AB55-91A0991EC762}" type="datetime1">
              <a:rPr lang="sv-SE" smtClean="0"/>
              <a:t>2026-06-16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9DFB87A-9F26-2195-09ED-E87DA6895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63B28C4-3D87-EEA3-9087-1FBFF32E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03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FA9475-9733-E6F1-6CBA-3D2F60FBB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5D3AA4-9FC8-E706-D736-D07E77B50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8547455-78E9-6E17-DE38-EA7FC3782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E8EC08-0B3C-DC02-0793-8740547F3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17ADC-2156-4508-AAC8-A90272EE123A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3B9F536-A9D8-9939-434C-E4B51C633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684A4C1-95ED-8712-544B-DBDA0F87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751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446AA3-94D6-D22C-8872-B97002A65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56F3CA7-B2BF-8790-4E3E-CC5D67C4CC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3AFF4E6-48DD-B119-A71E-05640BBDE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A30593-FF34-22B9-DBEE-7AF1E8F4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AF48-F133-48AD-91A7-E9D8DB7B434F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8D21F17-B9B3-4C28-70E3-732E17A41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4014ACF-2B0A-95B7-1686-E2D2459C3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025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CB7F59-7C17-565C-2939-3245256C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A271310-C9F4-74B3-765D-DC3B4E993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7E167E-4946-5F24-4F5B-DCF16FC6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F8E-1330-4A48-A73E-48DDD3D2B6F8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4CE770-E972-8716-473A-38A76BDFF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13B1308-853C-778C-88BF-86F4C350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9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33D26D1-2D52-CBA9-9702-71CEC7D06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4494E09-EFB2-DCBC-F71F-DF06C9B4C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137DF7-3A13-7876-2082-64455EC1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EA09-96B8-4064-AC55-6EEFEEF0B0DE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32409A-80B0-ACB5-B422-77642DA39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715018-A7E0-171C-47B9-BD5F60EF7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314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9C04B7A-DD70-999E-8373-FC8A69C1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B25894B-8AC9-58E8-BADA-BB181E2DD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E27D5A-8449-670F-91A4-3FA96304B8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AFDB7C-74ED-428B-B8FD-B3370EA454C0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2BF93F-F66E-0354-6645-2E62AC9D4F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F882FE-F363-3EDE-4960-14EE68347C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742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4C0A734-DA4F-EDB4-9B81-0AFA81F90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157" y="689012"/>
            <a:ext cx="10515600" cy="2852737"/>
          </a:xfrm>
        </p:spPr>
        <p:txBody>
          <a:bodyPr/>
          <a:lstStyle/>
          <a:p>
            <a:r>
              <a:rPr lang="sv-SE" dirty="0"/>
              <a:t>Effektlogik + uppföljning IUB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06302D4-E447-E061-7DF5-664C1E4B8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63927"/>
            <a:ext cx="10515600" cy="2325724"/>
          </a:xfrm>
        </p:spPr>
        <p:txBody>
          <a:bodyPr>
            <a:normAutofit/>
          </a:bodyPr>
          <a:lstStyle/>
          <a:p>
            <a:r>
              <a:rPr lang="sv-SE" dirty="0"/>
              <a:t>Mallar, under utveckling				sid 2-3</a:t>
            </a:r>
          </a:p>
          <a:p>
            <a:r>
              <a:rPr lang="sv-SE" dirty="0"/>
              <a:t>Exempel ifylld uppföljning				sid 4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C3597C4A-4D16-A4F2-3515-352597C62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1</a:t>
            </a:fld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D5915A8-E04E-0255-1D1A-6B5BD57439C2}"/>
              </a:ext>
            </a:extLst>
          </p:cNvPr>
          <p:cNvSpPr/>
          <p:nvPr/>
        </p:nvSpPr>
        <p:spPr>
          <a:xfrm>
            <a:off x="940243" y="466834"/>
            <a:ext cx="10515600" cy="7747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Material från fördjupningsarbetet tillsammans med nordvästkommunerna våren 2026, FoU Nordväst och FOU nu</a:t>
            </a:r>
          </a:p>
          <a:p>
            <a:pPr algn="ctr"/>
            <a:r>
              <a:rPr lang="sv-SE" sz="1400" dirty="0"/>
              <a:t>Kommunerna uppger att man har för avsikt att testa/arbeta med detta i verksamhet framåt hösten 2026. </a:t>
            </a:r>
          </a:p>
          <a:p>
            <a:pPr algn="ctr"/>
            <a:r>
              <a:rPr lang="sv-SE" dirty="0">
                <a:solidFill>
                  <a:schemeClr val="bg2">
                    <a:lumMod val="75000"/>
                  </a:schemeClr>
                </a:solidFill>
              </a:rPr>
              <a:t>Senast rev 12 juni 2026</a:t>
            </a:r>
          </a:p>
        </p:txBody>
      </p:sp>
    </p:spTree>
    <p:extLst>
      <p:ext uri="{BB962C8B-B14F-4D97-AF65-F5344CB8AC3E}">
        <p14:creationId xmlns:p14="http://schemas.microsoft.com/office/powerpoint/2010/main" val="571713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40883-F6FD-E505-549F-1D99D4037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D2294B-FB5F-35E4-61A1-F4BBD6A1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89" y="653128"/>
            <a:ext cx="5678864" cy="879213"/>
          </a:xfrm>
        </p:spPr>
        <p:txBody>
          <a:bodyPr>
            <a:normAutofit fontScale="90000"/>
          </a:bodyPr>
          <a:lstStyle/>
          <a:p>
            <a:r>
              <a:rPr lang="sv-SE" sz="2700" dirty="0"/>
              <a:t>Insats: </a:t>
            </a:r>
            <a:r>
              <a:rPr lang="sv-SE" sz="2700" b="1" dirty="0"/>
              <a:t>NAMN</a:t>
            </a:r>
            <a:br>
              <a:rPr lang="sv-SE" dirty="0"/>
            </a:br>
            <a:endParaRPr lang="sv-SE" dirty="0"/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A670481F-D9BB-8200-2D59-5D5904BFC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8468157"/>
              </p:ext>
            </p:extLst>
          </p:nvPr>
        </p:nvGraphicFramePr>
        <p:xfrm>
          <a:off x="169679" y="1213506"/>
          <a:ext cx="11519559" cy="4171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485">
                  <a:extLst>
                    <a:ext uri="{9D8B030D-6E8A-4147-A177-3AD203B41FA5}">
                      <a16:colId xmlns:a16="http://schemas.microsoft.com/office/drawing/2014/main" val="996167516"/>
                    </a:ext>
                  </a:extLst>
                </a:gridCol>
                <a:gridCol w="2367815">
                  <a:extLst>
                    <a:ext uri="{9D8B030D-6E8A-4147-A177-3AD203B41FA5}">
                      <a16:colId xmlns:a16="http://schemas.microsoft.com/office/drawing/2014/main" val="4155278502"/>
                    </a:ext>
                  </a:extLst>
                </a:gridCol>
                <a:gridCol w="1318661">
                  <a:extLst>
                    <a:ext uri="{9D8B030D-6E8A-4147-A177-3AD203B41FA5}">
                      <a16:colId xmlns:a16="http://schemas.microsoft.com/office/drawing/2014/main" val="1144537838"/>
                    </a:ext>
                  </a:extLst>
                </a:gridCol>
                <a:gridCol w="2223436">
                  <a:extLst>
                    <a:ext uri="{9D8B030D-6E8A-4147-A177-3AD203B41FA5}">
                      <a16:colId xmlns:a16="http://schemas.microsoft.com/office/drawing/2014/main" val="1297847566"/>
                    </a:ext>
                  </a:extLst>
                </a:gridCol>
                <a:gridCol w="2598821">
                  <a:extLst>
                    <a:ext uri="{9D8B030D-6E8A-4147-A177-3AD203B41FA5}">
                      <a16:colId xmlns:a16="http://schemas.microsoft.com/office/drawing/2014/main" val="2740495318"/>
                    </a:ext>
                  </a:extLst>
                </a:gridCol>
                <a:gridCol w="1746341">
                  <a:extLst>
                    <a:ext uri="{9D8B030D-6E8A-4147-A177-3AD203B41FA5}">
                      <a16:colId xmlns:a16="http://schemas.microsoft.com/office/drawing/2014/main" val="2008106763"/>
                    </a:ext>
                  </a:extLst>
                </a:gridCol>
              </a:tblGrid>
              <a:tr h="961815">
                <a:tc>
                  <a:txBody>
                    <a:bodyPr/>
                    <a:lstStyle/>
                    <a:p>
                      <a:r>
                        <a:rPr lang="sv-SE" dirty="0"/>
                        <a:t>Resurser </a:t>
                      </a:r>
                    </a:p>
                    <a:p>
                      <a:r>
                        <a:rPr lang="sv-SE" sz="1200" b="0" dirty="0"/>
                        <a:t>(behövs för kunna genomföra)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Aktivitet</a:t>
                      </a:r>
                    </a:p>
                    <a:p>
                      <a:r>
                        <a:rPr lang="sv-SE" sz="1200" b="0" dirty="0"/>
                        <a:t>(vad personalen gör)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Prestation</a:t>
                      </a:r>
                    </a:p>
                    <a:p>
                      <a:r>
                        <a:rPr lang="sv-SE" sz="1200" b="0" dirty="0"/>
                        <a:t>(volym, produktion)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Utfall</a:t>
                      </a:r>
                    </a:p>
                    <a:p>
                      <a:r>
                        <a:rPr lang="sv-SE" sz="1200" b="0" dirty="0"/>
                        <a:t>(direkt upplevelse hos deltagaren)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Effekt kort sikt </a:t>
                      </a:r>
                      <a:r>
                        <a:rPr lang="sv-SE" sz="1200" b="0" dirty="0"/>
                        <a:t>(förändrat beteende i vardagen)</a:t>
                      </a:r>
                      <a:endParaRPr lang="sv-SE" b="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Effekt lång sikt</a:t>
                      </a:r>
                    </a:p>
                    <a:p>
                      <a:r>
                        <a:rPr lang="sv-SE" sz="1200" b="0" dirty="0"/>
                        <a:t>(hållbart tillstånd, systemnivå)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384939"/>
                  </a:ext>
                </a:extLst>
              </a:tr>
              <a:tr h="32094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i="1" dirty="0"/>
                        <a:t>FYLL I: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i="1" dirty="0"/>
                        <a:t>Tex lokal, kompetens, personal, </a:t>
                      </a:r>
                      <a:r>
                        <a:rPr lang="sv-SE" sz="1200" i="1" dirty="0" err="1"/>
                        <a:t>it-stöd</a:t>
                      </a:r>
                      <a:r>
                        <a:rPr lang="sv-SE" sz="1200" i="1" dirty="0"/>
                        <a:t>, metodstöd, fika, marknadsföring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i="1" dirty="0"/>
                        <a:t>FYLL I: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i="1" dirty="0"/>
                        <a:t>Tex skapar tillitsfull miljö, håller samtal, vägleder, använder viss metod..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i="1" dirty="0"/>
                        <a:t>FYLL I: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i="1" dirty="0"/>
                        <a:t>Tex antal träffar per månad, omfattning, antal deltagare, antal lotsning vidare, efterlevnad metod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i="1" dirty="0"/>
                        <a:t>FYLL I: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i="1" dirty="0"/>
                        <a:t>Tex deltagaren känner tillit, samhörighet, fått kunskap, idéer, verktyg..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i="1" dirty="0"/>
                        <a:t>FYLL I: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i="1" dirty="0"/>
                        <a:t>Tex deltagaren har minskat ensamhet, ökat socialt nätverk, bättre hälsa, stärkta rutiner, mod och förmåga göra själv, har börjat förändring av faktisk livssituation, osv…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i="1" dirty="0"/>
                        <a:t>FYLL I: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i="1" dirty="0"/>
                        <a:t>Tex deltagaren har fått en faktisk förändring, trygghet, ökad livskvalitet och välbefinnande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i="1" dirty="0"/>
                        <a:t>Samhället fått minskat behov av akut stöd, ökad tillit till socialtjänst och det offentliga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308305"/>
                  </a:ext>
                </a:extLst>
              </a:tr>
            </a:tbl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AC8D099D-804E-FB57-21D3-5751CDF77B78}"/>
              </a:ext>
            </a:extLst>
          </p:cNvPr>
          <p:cNvSpPr/>
          <p:nvPr/>
        </p:nvSpPr>
        <p:spPr>
          <a:xfrm>
            <a:off x="169679" y="5808781"/>
            <a:ext cx="11334948" cy="329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50" dirty="0">
                <a:solidFill>
                  <a:schemeClr val="tx1"/>
                </a:solidFill>
              </a:rPr>
              <a:t> 21/4 -26,  Namn: Malin och Joel  (Upplands Väsby ), i gruppen som Martin och Elisabeth ledde.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9280DA2-D298-E21A-DB57-CCD559EFDCB5}"/>
              </a:ext>
            </a:extLst>
          </p:cNvPr>
          <p:cNvSpPr/>
          <p:nvPr/>
        </p:nvSpPr>
        <p:spPr>
          <a:xfrm>
            <a:off x="6950828" y="720014"/>
            <a:ext cx="4583976" cy="4589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200" b="1" dirty="0">
                <a:solidFill>
                  <a:schemeClr val="tx1"/>
                </a:solidFill>
              </a:rPr>
              <a:t>Målgrupp: </a:t>
            </a:r>
            <a:r>
              <a:rPr lang="sv-SE" sz="1200" dirty="0">
                <a:solidFill>
                  <a:schemeClr val="tx1"/>
                </a:solidFill>
              </a:rPr>
              <a:t>FYLL I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9C1E10D-788B-D803-CD47-A2FA9D31E7A2}"/>
              </a:ext>
            </a:extLst>
          </p:cNvPr>
          <p:cNvSpPr/>
          <p:nvPr/>
        </p:nvSpPr>
        <p:spPr>
          <a:xfrm>
            <a:off x="158289" y="5485808"/>
            <a:ext cx="5937712" cy="121350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200" b="1" dirty="0">
                <a:solidFill>
                  <a:schemeClr val="tx1"/>
                </a:solidFill>
              </a:rPr>
              <a:t>Antaganden – FYLL I:</a:t>
            </a:r>
            <a:endParaRPr lang="sv-SE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i="1" dirty="0">
                <a:solidFill>
                  <a:schemeClr val="tx1"/>
                </a:solidFill>
              </a:rPr>
              <a:t>Tex att personalen skapar ett tryggt klimat, Att insatsen når rätt målgrupp, Att målgruppen känner sig mött i sina behov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C7A6E68-3F57-4D5C-14C0-45E2ED3B3FEB}"/>
              </a:ext>
            </a:extLst>
          </p:cNvPr>
          <p:cNvSpPr/>
          <p:nvPr/>
        </p:nvSpPr>
        <p:spPr>
          <a:xfrm>
            <a:off x="6197600" y="5517494"/>
            <a:ext cx="5491638" cy="121350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Logik-kedja</a:t>
            </a:r>
            <a:r>
              <a:rPr lang="sv-SE" sz="1400" dirty="0">
                <a:solidFill>
                  <a:schemeClr val="bg1"/>
                </a:solidFill>
              </a:rPr>
              <a:t>: </a:t>
            </a:r>
            <a:r>
              <a:rPr lang="sv-SE" sz="1400" i="1" dirty="0">
                <a:solidFill>
                  <a:schemeClr val="bg1"/>
                </a:solidFill>
              </a:rPr>
              <a:t>SAMMANFATTA KÄRNKOMPONENTER tex Deltagande -&gt; gemenskap -&gt; mindre ensam-&gt; öppenhet -&gt; nya strategier</a:t>
            </a:r>
          </a:p>
          <a:p>
            <a:pPr algn="ctr"/>
            <a:endParaRPr lang="sv-SE" sz="1400" dirty="0">
              <a:solidFill>
                <a:schemeClr val="bg1"/>
              </a:solidFill>
            </a:endParaRPr>
          </a:p>
          <a:p>
            <a:pPr algn="ctr"/>
            <a:r>
              <a:rPr lang="sv-SE" sz="1400" b="1" dirty="0">
                <a:solidFill>
                  <a:schemeClr val="bg1"/>
                </a:solidFill>
              </a:rPr>
              <a:t>Vad vill vi följa upp? </a:t>
            </a:r>
            <a:r>
              <a:rPr lang="sv-SE" sz="1400" i="1" dirty="0">
                <a:solidFill>
                  <a:schemeClr val="bg1"/>
                </a:solidFill>
              </a:rPr>
              <a:t>(välj fokus!)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161EABAA-4649-4DFF-1CBA-C4CE0A76B2E7}"/>
              </a:ext>
            </a:extLst>
          </p:cNvPr>
          <p:cNvSpPr/>
          <p:nvPr/>
        </p:nvSpPr>
        <p:spPr>
          <a:xfrm>
            <a:off x="6946051" y="194208"/>
            <a:ext cx="4583976" cy="4589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200" b="1" dirty="0">
                <a:solidFill>
                  <a:schemeClr val="tx1"/>
                </a:solidFill>
              </a:rPr>
              <a:t>Behov</a:t>
            </a:r>
            <a:r>
              <a:rPr lang="sv-SE" sz="1200" dirty="0">
                <a:solidFill>
                  <a:schemeClr val="tx1"/>
                </a:solidFill>
              </a:rPr>
              <a:t>: FYLL I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12957BB-DF16-4B32-43DF-5831FF09EC58}"/>
              </a:ext>
            </a:extLst>
          </p:cNvPr>
          <p:cNvSpPr txBox="1"/>
          <p:nvPr/>
        </p:nvSpPr>
        <p:spPr>
          <a:xfrm>
            <a:off x="0" y="48626"/>
            <a:ext cx="3184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20260525/Karin Timm Östlund, FoU Nordväst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26FDBFC6-6628-2ABE-6745-4B118EF5F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981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DDE0A-B6B3-F817-ED18-70EC0B2B4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2263174B-D619-D70C-26CF-C942006B6E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3915202"/>
              </p:ext>
            </p:extLst>
          </p:nvPr>
        </p:nvGraphicFramePr>
        <p:xfrm>
          <a:off x="1984179" y="1195923"/>
          <a:ext cx="8439544" cy="4389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176">
                  <a:extLst>
                    <a:ext uri="{9D8B030D-6E8A-4147-A177-3AD203B41FA5}">
                      <a16:colId xmlns:a16="http://schemas.microsoft.com/office/drawing/2014/main" val="996167516"/>
                    </a:ext>
                  </a:extLst>
                </a:gridCol>
                <a:gridCol w="1572210">
                  <a:extLst>
                    <a:ext uri="{9D8B030D-6E8A-4147-A177-3AD203B41FA5}">
                      <a16:colId xmlns:a16="http://schemas.microsoft.com/office/drawing/2014/main" val="4155278502"/>
                    </a:ext>
                  </a:extLst>
                </a:gridCol>
                <a:gridCol w="1709673">
                  <a:extLst>
                    <a:ext uri="{9D8B030D-6E8A-4147-A177-3AD203B41FA5}">
                      <a16:colId xmlns:a16="http://schemas.microsoft.com/office/drawing/2014/main" val="1144537838"/>
                    </a:ext>
                  </a:extLst>
                </a:gridCol>
                <a:gridCol w="1796210">
                  <a:extLst>
                    <a:ext uri="{9D8B030D-6E8A-4147-A177-3AD203B41FA5}">
                      <a16:colId xmlns:a16="http://schemas.microsoft.com/office/drawing/2014/main" val="1297847566"/>
                    </a:ext>
                  </a:extLst>
                </a:gridCol>
                <a:gridCol w="1760275">
                  <a:extLst>
                    <a:ext uri="{9D8B030D-6E8A-4147-A177-3AD203B41FA5}">
                      <a16:colId xmlns:a16="http://schemas.microsoft.com/office/drawing/2014/main" val="2740495318"/>
                    </a:ext>
                  </a:extLst>
                </a:gridCol>
              </a:tblGrid>
              <a:tr h="804339">
                <a:tc>
                  <a:txBody>
                    <a:bodyPr/>
                    <a:lstStyle/>
                    <a:p>
                      <a:r>
                        <a:rPr lang="sv-SE" sz="1800" dirty="0"/>
                        <a:t>Mål</a:t>
                      </a:r>
                      <a:endParaRPr lang="sv-SE" sz="1400" dirty="0"/>
                    </a:p>
                    <a:p>
                      <a:r>
                        <a:rPr lang="sv-SE" sz="1400" b="0" dirty="0"/>
                        <a:t>(vad vill vi uppnå?)</a:t>
                      </a:r>
                      <a:endParaRPr lang="sv-SE" sz="1050" b="0" dirty="0"/>
                    </a:p>
                  </a:txBody>
                  <a:tcPr>
                    <a:solidFill>
                      <a:srgbClr val="7B4A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Indikatorer/ nyckeltal</a:t>
                      </a:r>
                      <a:r>
                        <a:rPr lang="sv-SE" sz="1400" dirty="0"/>
                        <a:t> </a:t>
                      </a:r>
                    </a:p>
                    <a:p>
                      <a:r>
                        <a:rPr lang="sv-SE" sz="1400" b="0" dirty="0"/>
                        <a:t>(vad mäter vi?)</a:t>
                      </a:r>
                      <a:endParaRPr lang="sv-SE" sz="1050" b="0" dirty="0"/>
                    </a:p>
                  </a:txBody>
                  <a:tcPr>
                    <a:solidFill>
                      <a:srgbClr val="7B4A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Data</a:t>
                      </a:r>
                      <a:r>
                        <a:rPr lang="sv-SE" sz="1400" dirty="0"/>
                        <a:t> </a:t>
                      </a:r>
                    </a:p>
                    <a:p>
                      <a:r>
                        <a:rPr lang="sv-SE" sz="1400" b="0" dirty="0"/>
                        <a:t>(Vilken typ av information är det?)</a:t>
                      </a:r>
                      <a:endParaRPr lang="sv-SE" sz="1050" b="0" dirty="0"/>
                    </a:p>
                  </a:txBody>
                  <a:tcPr>
                    <a:solidFill>
                      <a:srgbClr val="7B4A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Metod</a:t>
                      </a:r>
                      <a:endParaRPr lang="sv-SE" sz="1400" dirty="0"/>
                    </a:p>
                    <a:p>
                      <a:r>
                        <a:rPr lang="sv-SE" sz="1400" b="0" dirty="0"/>
                        <a:t>(Hur samlar vi in den informationen?)</a:t>
                      </a:r>
                      <a:endParaRPr lang="sv-SE" sz="1050" b="0" dirty="0"/>
                    </a:p>
                  </a:txBody>
                  <a:tcPr>
                    <a:solidFill>
                      <a:srgbClr val="7B4A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b="1" dirty="0"/>
                        <a:t>Sammanställ</a:t>
                      </a:r>
                      <a:endParaRPr lang="sv-SE" sz="1100" b="1" dirty="0"/>
                    </a:p>
                    <a:p>
                      <a:r>
                        <a:rPr lang="sv-SE" sz="1200" b="0" dirty="0"/>
                        <a:t>(Hur används uppfölj-</a:t>
                      </a:r>
                      <a:r>
                        <a:rPr lang="sv-SE" sz="1200" b="0" dirty="0" err="1"/>
                        <a:t>ningen</a:t>
                      </a:r>
                      <a:r>
                        <a:rPr lang="sv-SE" sz="1200" b="0" dirty="0"/>
                        <a:t>? I vilket syfte?)</a:t>
                      </a:r>
                    </a:p>
                  </a:txBody>
                  <a:tcPr>
                    <a:solidFill>
                      <a:srgbClr val="7B4A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384939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76244"/>
                  </a:ext>
                </a:extLst>
              </a:tr>
              <a:tr h="37107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648120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095686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079712"/>
                  </a:ext>
                </a:extLst>
              </a:tr>
              <a:tr h="3710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53787"/>
                  </a:ext>
                </a:extLst>
              </a:tr>
              <a:tr h="3710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588703"/>
                  </a:ext>
                </a:extLst>
              </a:tr>
              <a:tr h="3710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802389"/>
                  </a:ext>
                </a:extLst>
              </a:tr>
              <a:tr h="49320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25481"/>
                  </a:ext>
                </a:extLst>
              </a:tr>
            </a:tbl>
          </a:graphicData>
        </a:graphic>
      </p:graphicFrame>
      <p:sp>
        <p:nvSpPr>
          <p:cNvPr id="11" name="Pil: böjd 10">
            <a:extLst>
              <a:ext uri="{FF2B5EF4-FFF2-40B4-BE49-F238E27FC236}">
                <a16:creationId xmlns:a16="http://schemas.microsoft.com/office/drawing/2014/main" id="{5479CC20-2240-9BEA-94A8-9B9460F90ED7}"/>
              </a:ext>
            </a:extLst>
          </p:cNvPr>
          <p:cNvSpPr/>
          <p:nvPr/>
        </p:nvSpPr>
        <p:spPr>
          <a:xfrm>
            <a:off x="808074" y="175673"/>
            <a:ext cx="9399747" cy="1770085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Do: </a:t>
            </a:r>
            <a:r>
              <a:rPr lang="sv-SE" dirty="0">
                <a:solidFill>
                  <a:schemeClr val="tx1"/>
                </a:solidFill>
              </a:rPr>
              <a:t>Genomförande av insats</a:t>
            </a:r>
            <a:endParaRPr lang="sv-SE" sz="2400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3" name="Pil: uppåt 12">
            <a:extLst>
              <a:ext uri="{FF2B5EF4-FFF2-40B4-BE49-F238E27FC236}">
                <a16:creationId xmlns:a16="http://schemas.microsoft.com/office/drawing/2014/main" id="{97798A74-0BFD-9D25-8D34-7FDAA406B8F1}"/>
              </a:ext>
            </a:extLst>
          </p:cNvPr>
          <p:cNvSpPr/>
          <p:nvPr/>
        </p:nvSpPr>
        <p:spPr>
          <a:xfrm>
            <a:off x="-79180" y="1041990"/>
            <a:ext cx="2200081" cy="5055635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Plan</a:t>
            </a:r>
            <a:r>
              <a:rPr lang="sv-SE" sz="1400" b="1" dirty="0">
                <a:solidFill>
                  <a:schemeClr val="bg1"/>
                </a:solidFill>
              </a:rPr>
              <a:t>:</a:t>
            </a:r>
          </a:p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Justera logik-kedja</a:t>
            </a:r>
            <a:endParaRPr lang="sv-SE" sz="1400" i="1" dirty="0">
              <a:solidFill>
                <a:schemeClr val="bg1"/>
              </a:solidFill>
            </a:endParaRPr>
          </a:p>
        </p:txBody>
      </p:sp>
      <p:sp>
        <p:nvSpPr>
          <p:cNvPr id="14" name="Pil: böjd 13">
            <a:extLst>
              <a:ext uri="{FF2B5EF4-FFF2-40B4-BE49-F238E27FC236}">
                <a16:creationId xmlns:a16="http://schemas.microsoft.com/office/drawing/2014/main" id="{89E2D707-6F1C-A90A-8741-625182703A1C}"/>
              </a:ext>
            </a:extLst>
          </p:cNvPr>
          <p:cNvSpPr/>
          <p:nvPr/>
        </p:nvSpPr>
        <p:spPr>
          <a:xfrm flipH="1" flipV="1">
            <a:off x="1127051" y="4912241"/>
            <a:ext cx="10302948" cy="1770085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F74BC1C5-5270-A9E8-6DAB-A9C899B35AB8}"/>
              </a:ext>
            </a:extLst>
          </p:cNvPr>
          <p:cNvSpPr txBox="1"/>
          <p:nvPr/>
        </p:nvSpPr>
        <p:spPr>
          <a:xfrm>
            <a:off x="2384663" y="6009511"/>
            <a:ext cx="8039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err="1"/>
              <a:t>Act</a:t>
            </a:r>
            <a:r>
              <a:rPr lang="sv-SE" dirty="0"/>
              <a:t>: Verksamhetsutveckling: sammanställ, analysera, lära, utveckla, nästa steg</a:t>
            </a:r>
          </a:p>
          <a:p>
            <a:endParaRPr lang="sv-SE" dirty="0"/>
          </a:p>
        </p:txBody>
      </p:sp>
      <p:sp>
        <p:nvSpPr>
          <p:cNvPr id="12" name="Pil: nedåt 11">
            <a:extLst>
              <a:ext uri="{FF2B5EF4-FFF2-40B4-BE49-F238E27FC236}">
                <a16:creationId xmlns:a16="http://schemas.microsoft.com/office/drawing/2014/main" id="{A8B1E676-11CB-99B3-FAD6-3AD5EE30D0D8}"/>
              </a:ext>
            </a:extLst>
          </p:cNvPr>
          <p:cNvSpPr/>
          <p:nvPr/>
        </p:nvSpPr>
        <p:spPr>
          <a:xfrm>
            <a:off x="10071099" y="404511"/>
            <a:ext cx="2415983" cy="54332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 err="1"/>
              <a:t>Study</a:t>
            </a:r>
            <a:r>
              <a:rPr lang="sv-SE" dirty="0"/>
              <a:t>:</a:t>
            </a:r>
          </a:p>
          <a:p>
            <a:pPr algn="ctr"/>
            <a:r>
              <a:rPr lang="sv-SE" sz="1400" dirty="0"/>
              <a:t>Är vår effektlogik korrekt? 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235C714-81A4-F677-9156-725525520DE3}"/>
              </a:ext>
            </a:extLst>
          </p:cNvPr>
          <p:cNvSpPr txBox="1"/>
          <p:nvPr/>
        </p:nvSpPr>
        <p:spPr>
          <a:xfrm>
            <a:off x="0" y="48626"/>
            <a:ext cx="3184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20260612/Karin Timm Östlund, FoU Nordväst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2ED0FE57-422F-53E6-DDEE-7E48FEDE9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4778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C28DE-0434-2AE4-5280-7CBED0DCC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11314775-5494-76EC-7B45-6D1FA75ED1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8771593"/>
              </p:ext>
            </p:extLst>
          </p:nvPr>
        </p:nvGraphicFramePr>
        <p:xfrm>
          <a:off x="1984179" y="1195923"/>
          <a:ext cx="8439544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176">
                  <a:extLst>
                    <a:ext uri="{9D8B030D-6E8A-4147-A177-3AD203B41FA5}">
                      <a16:colId xmlns:a16="http://schemas.microsoft.com/office/drawing/2014/main" val="996167516"/>
                    </a:ext>
                  </a:extLst>
                </a:gridCol>
                <a:gridCol w="1572210">
                  <a:extLst>
                    <a:ext uri="{9D8B030D-6E8A-4147-A177-3AD203B41FA5}">
                      <a16:colId xmlns:a16="http://schemas.microsoft.com/office/drawing/2014/main" val="4155278502"/>
                    </a:ext>
                  </a:extLst>
                </a:gridCol>
                <a:gridCol w="1709673">
                  <a:extLst>
                    <a:ext uri="{9D8B030D-6E8A-4147-A177-3AD203B41FA5}">
                      <a16:colId xmlns:a16="http://schemas.microsoft.com/office/drawing/2014/main" val="1144537838"/>
                    </a:ext>
                  </a:extLst>
                </a:gridCol>
                <a:gridCol w="1796210">
                  <a:extLst>
                    <a:ext uri="{9D8B030D-6E8A-4147-A177-3AD203B41FA5}">
                      <a16:colId xmlns:a16="http://schemas.microsoft.com/office/drawing/2014/main" val="1297847566"/>
                    </a:ext>
                  </a:extLst>
                </a:gridCol>
                <a:gridCol w="1760275">
                  <a:extLst>
                    <a:ext uri="{9D8B030D-6E8A-4147-A177-3AD203B41FA5}">
                      <a16:colId xmlns:a16="http://schemas.microsoft.com/office/drawing/2014/main" val="2740495318"/>
                    </a:ext>
                  </a:extLst>
                </a:gridCol>
              </a:tblGrid>
              <a:tr h="804339">
                <a:tc>
                  <a:txBody>
                    <a:bodyPr/>
                    <a:lstStyle/>
                    <a:p>
                      <a:r>
                        <a:rPr lang="sv-SE" sz="1800" dirty="0"/>
                        <a:t>Mål</a:t>
                      </a:r>
                      <a:endParaRPr lang="sv-SE" sz="1400" dirty="0"/>
                    </a:p>
                    <a:p>
                      <a:r>
                        <a:rPr lang="sv-SE" sz="1400" b="0" dirty="0"/>
                        <a:t>(vad vill vi uppnå?)</a:t>
                      </a:r>
                      <a:endParaRPr lang="sv-SE" sz="1050" b="0" dirty="0"/>
                    </a:p>
                  </a:txBody>
                  <a:tcPr>
                    <a:solidFill>
                      <a:srgbClr val="7B4A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Indikatorer/ nyckeltal</a:t>
                      </a:r>
                      <a:r>
                        <a:rPr lang="sv-SE" sz="1400" dirty="0"/>
                        <a:t> </a:t>
                      </a:r>
                    </a:p>
                    <a:p>
                      <a:r>
                        <a:rPr lang="sv-SE" sz="1400" b="0" dirty="0"/>
                        <a:t>(vad mäter vi?)</a:t>
                      </a:r>
                      <a:endParaRPr lang="sv-SE" sz="1050" b="0" dirty="0"/>
                    </a:p>
                  </a:txBody>
                  <a:tcPr>
                    <a:solidFill>
                      <a:srgbClr val="7B4A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Data</a:t>
                      </a:r>
                      <a:r>
                        <a:rPr lang="sv-SE" sz="1400" dirty="0"/>
                        <a:t> </a:t>
                      </a:r>
                    </a:p>
                    <a:p>
                      <a:r>
                        <a:rPr lang="sv-SE" sz="1400" b="0" dirty="0"/>
                        <a:t>(Vilken typ av information är det?)</a:t>
                      </a:r>
                      <a:endParaRPr lang="sv-SE" sz="1050" b="0" dirty="0"/>
                    </a:p>
                  </a:txBody>
                  <a:tcPr>
                    <a:solidFill>
                      <a:srgbClr val="7B4A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Metod</a:t>
                      </a:r>
                      <a:endParaRPr lang="sv-SE" sz="1400" dirty="0"/>
                    </a:p>
                    <a:p>
                      <a:r>
                        <a:rPr lang="sv-SE" sz="1400" b="0" dirty="0"/>
                        <a:t>(Hur samlar vi in den informationen?)</a:t>
                      </a:r>
                      <a:endParaRPr lang="sv-SE" sz="1050" b="0" dirty="0"/>
                    </a:p>
                  </a:txBody>
                  <a:tcPr>
                    <a:solidFill>
                      <a:srgbClr val="7B4A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b="1" dirty="0"/>
                        <a:t>Sammanställ</a:t>
                      </a:r>
                      <a:endParaRPr lang="sv-SE" sz="1100" b="1" dirty="0"/>
                    </a:p>
                    <a:p>
                      <a:r>
                        <a:rPr lang="sv-SE" sz="1200" b="0" dirty="0"/>
                        <a:t>(Hur används uppfölj-</a:t>
                      </a:r>
                      <a:r>
                        <a:rPr lang="sv-SE" sz="1200" b="0" dirty="0" err="1"/>
                        <a:t>ningen</a:t>
                      </a:r>
                      <a:r>
                        <a:rPr lang="sv-SE" sz="1200" b="0" dirty="0"/>
                        <a:t>? I vilket syfte?)</a:t>
                      </a:r>
                    </a:p>
                  </a:txBody>
                  <a:tcPr>
                    <a:solidFill>
                      <a:srgbClr val="7B4A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384939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 vill nå arbetslösa utrikesfödda kvinnor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Kön, födelseland, arbetssituation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Personuppgifter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Enkät/intervju vid första tillfället av samtalsledaren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gång per termin, verksamhetsansvarige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76244"/>
                  </a:ext>
                </a:extLst>
              </a:tr>
              <a:tr h="37107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 vill att deltagarna ska uppleva insatsen som meningsfull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upplevt meningsfullhet,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</a:t>
                      </a:r>
                      <a:r>
                        <a:rPr lang="sv-SE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rekom-menderar</a:t>
                      </a: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andra,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Vad i insatsen upplevs som meningsfullt?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Dialog med gruppen/ avstämning kring innehållet (löpande)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Avslutningssamtal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Efter insatsens avslut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648120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 vill att insatsen ska vara tillgänglig för målgruppen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fullföljer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Närvaro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Personalen prickar av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Enkät/samtal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Avslutningssamtal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 varje tillfälle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095686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Deltagarna ska få ökad kunskap om arbetsmarknaden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uppger att de har fått ökad kunskap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Före-efter-mätning enkät / samtal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Efter insatsens avslut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079712"/>
                  </a:ext>
                </a:extLst>
              </a:tr>
            </a:tbl>
          </a:graphicData>
        </a:graphic>
      </p:graphicFrame>
      <p:sp>
        <p:nvSpPr>
          <p:cNvPr id="11" name="Pil: böjd 10">
            <a:extLst>
              <a:ext uri="{FF2B5EF4-FFF2-40B4-BE49-F238E27FC236}">
                <a16:creationId xmlns:a16="http://schemas.microsoft.com/office/drawing/2014/main" id="{944AE963-AAFC-9B5E-8378-564C0912273A}"/>
              </a:ext>
            </a:extLst>
          </p:cNvPr>
          <p:cNvSpPr/>
          <p:nvPr/>
        </p:nvSpPr>
        <p:spPr>
          <a:xfrm>
            <a:off x="808074" y="175673"/>
            <a:ext cx="9399747" cy="1770085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Do: </a:t>
            </a:r>
            <a:r>
              <a:rPr lang="sv-SE" dirty="0">
                <a:solidFill>
                  <a:schemeClr val="tx1"/>
                </a:solidFill>
              </a:rPr>
              <a:t>Genomförande av insats</a:t>
            </a:r>
            <a:endParaRPr lang="sv-SE" sz="2400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3" name="Pil: uppåt 12">
            <a:extLst>
              <a:ext uri="{FF2B5EF4-FFF2-40B4-BE49-F238E27FC236}">
                <a16:creationId xmlns:a16="http://schemas.microsoft.com/office/drawing/2014/main" id="{3CFD60F5-4E48-2B77-986C-80A018B76EB0}"/>
              </a:ext>
            </a:extLst>
          </p:cNvPr>
          <p:cNvSpPr/>
          <p:nvPr/>
        </p:nvSpPr>
        <p:spPr>
          <a:xfrm>
            <a:off x="-79180" y="1041990"/>
            <a:ext cx="2200081" cy="5055635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Plan</a:t>
            </a:r>
            <a:r>
              <a:rPr lang="sv-SE" sz="1400" b="1" dirty="0">
                <a:solidFill>
                  <a:schemeClr val="bg1"/>
                </a:solidFill>
              </a:rPr>
              <a:t>:</a:t>
            </a:r>
          </a:p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Justera logik-kedja</a:t>
            </a:r>
            <a:endParaRPr lang="sv-SE" sz="1400" i="1" dirty="0">
              <a:solidFill>
                <a:schemeClr val="bg1"/>
              </a:solidFill>
            </a:endParaRPr>
          </a:p>
        </p:txBody>
      </p:sp>
      <p:sp>
        <p:nvSpPr>
          <p:cNvPr id="14" name="Pil: böjd 13">
            <a:extLst>
              <a:ext uri="{FF2B5EF4-FFF2-40B4-BE49-F238E27FC236}">
                <a16:creationId xmlns:a16="http://schemas.microsoft.com/office/drawing/2014/main" id="{B42BBF3B-CF27-AEB7-A90B-BBED0B00A088}"/>
              </a:ext>
            </a:extLst>
          </p:cNvPr>
          <p:cNvSpPr/>
          <p:nvPr/>
        </p:nvSpPr>
        <p:spPr>
          <a:xfrm flipH="1" flipV="1">
            <a:off x="1127051" y="4912241"/>
            <a:ext cx="10302948" cy="1770085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1DF2C888-BA35-C454-E2EB-9018D0B85077}"/>
              </a:ext>
            </a:extLst>
          </p:cNvPr>
          <p:cNvSpPr txBox="1"/>
          <p:nvPr/>
        </p:nvSpPr>
        <p:spPr>
          <a:xfrm>
            <a:off x="2384663" y="6009511"/>
            <a:ext cx="8039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err="1"/>
              <a:t>Act</a:t>
            </a:r>
            <a:r>
              <a:rPr lang="sv-SE" dirty="0"/>
              <a:t>: Verksamhetsutveckling: sammanställ, analysera, lära, utveckla, nästa steg</a:t>
            </a:r>
          </a:p>
          <a:p>
            <a:endParaRPr lang="sv-SE" dirty="0"/>
          </a:p>
        </p:txBody>
      </p:sp>
      <p:sp>
        <p:nvSpPr>
          <p:cNvPr id="12" name="Pil: nedåt 11">
            <a:extLst>
              <a:ext uri="{FF2B5EF4-FFF2-40B4-BE49-F238E27FC236}">
                <a16:creationId xmlns:a16="http://schemas.microsoft.com/office/drawing/2014/main" id="{C265732B-083F-F2E5-8DE5-91B3D1953F7A}"/>
              </a:ext>
            </a:extLst>
          </p:cNvPr>
          <p:cNvSpPr/>
          <p:nvPr/>
        </p:nvSpPr>
        <p:spPr>
          <a:xfrm>
            <a:off x="10071099" y="404511"/>
            <a:ext cx="2415983" cy="54332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 err="1"/>
              <a:t>Study</a:t>
            </a:r>
            <a:r>
              <a:rPr lang="sv-SE" dirty="0"/>
              <a:t>:</a:t>
            </a:r>
          </a:p>
          <a:p>
            <a:pPr algn="ctr"/>
            <a:r>
              <a:rPr lang="sv-SE" sz="1400" dirty="0"/>
              <a:t>Är vår effektlogik korrekt? 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32F21BBB-3621-C58A-C396-96A8CB985A5B}"/>
              </a:ext>
            </a:extLst>
          </p:cNvPr>
          <p:cNvSpPr txBox="1"/>
          <p:nvPr/>
        </p:nvSpPr>
        <p:spPr>
          <a:xfrm>
            <a:off x="0" y="48626"/>
            <a:ext cx="3184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20260612/Karin Timm Östlund, FoU Nordväst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9CB1F040-12FF-6194-5F58-D92BFDC7B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15986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F0779B929D6F40960F68FBBE104CBA" ma:contentTypeVersion="10" ma:contentTypeDescription="Skapa ett nytt dokument." ma:contentTypeScope="" ma:versionID="acd8feb570a712091056bf3188a89501">
  <xsd:schema xmlns:xsd="http://www.w3.org/2001/XMLSchema" xmlns:xs="http://www.w3.org/2001/XMLSchema" xmlns:p="http://schemas.microsoft.com/office/2006/metadata/properties" xmlns:ns2="82781e2b-5032-4fcf-a058-4f56ccbbfabe" xmlns:ns3="6508f553-395f-424d-baab-71fa9165fa01" targetNamespace="http://schemas.microsoft.com/office/2006/metadata/properties" ma:root="true" ma:fieldsID="040c71bc20e96f86723dd7b2efa0764b" ns2:_="" ns3:_="">
    <xsd:import namespace="82781e2b-5032-4fcf-a058-4f56ccbbfabe"/>
    <xsd:import namespace="6508f553-395f-424d-baab-71fa9165fa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781e2b-5032-4fcf-a058-4f56ccbbfa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a6ae23e2-4695-44ad-a205-ad562fdfca8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08f553-395f-424d-baab-71fa9165fa0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682512-311f-4aee-9ebf-fe7ed309bd06}" ma:internalName="TaxCatchAll" ma:showField="CatchAllData" ma:web="6508f553-395f-424d-baab-71fa9165fa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781e2b-5032-4fcf-a058-4f56ccbbfabe">
      <Terms xmlns="http://schemas.microsoft.com/office/infopath/2007/PartnerControls"/>
    </lcf76f155ced4ddcb4097134ff3c332f>
    <TaxCatchAll xmlns="6508f553-395f-424d-baab-71fa9165fa01" xsi:nil="true"/>
  </documentManagement>
</p:properties>
</file>

<file path=customXml/itemProps1.xml><?xml version="1.0" encoding="utf-8"?>
<ds:datastoreItem xmlns:ds="http://schemas.openxmlformats.org/officeDocument/2006/customXml" ds:itemID="{F90B6523-D502-45F5-A339-30591A04ADF1}">
  <ds:schemaRefs>
    <ds:schemaRef ds:uri="6508f553-395f-424d-baab-71fa9165fa01"/>
    <ds:schemaRef ds:uri="82781e2b-5032-4fcf-a058-4f56ccbbfa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30690E3-EF80-413B-8AD6-EBACD330E0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03EB0A-2403-4407-A0E0-A91D560CAFFE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508f553-395f-424d-baab-71fa9165fa01"/>
    <ds:schemaRef ds:uri="http://purl.org/dc/dcmitype/"/>
    <ds:schemaRef ds:uri="http://purl.org/dc/terms/"/>
    <ds:schemaRef ds:uri="82781e2b-5032-4fcf-a058-4f56ccbbfab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10416</TotalTime>
  <Words>636</Words>
  <Application>Microsoft Office PowerPoint</Application>
  <PresentationFormat>Bredbild</PresentationFormat>
  <Paragraphs>113</Paragraphs>
  <Slides>4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1_Office-tema</vt:lpstr>
      <vt:lpstr>Effektlogik + uppföljning IUB</vt:lpstr>
      <vt:lpstr>Insats: NAMN </vt:lpstr>
      <vt:lpstr>PowerPoint-presentation</vt:lpstr>
      <vt:lpstr>PowerPoint-presentation</vt:lpstr>
    </vt:vector>
  </TitlesOfParts>
  <Company>Danderyds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Sundell Ahrén</dc:creator>
  <cp:lastModifiedBy>Karin Timm Östlund</cp:lastModifiedBy>
  <cp:revision>202</cp:revision>
  <cp:lastPrinted>2026-05-20T14:35:00Z</cp:lastPrinted>
  <dcterms:created xsi:type="dcterms:W3CDTF">2026-01-30T10:39:27Z</dcterms:created>
  <dcterms:modified xsi:type="dcterms:W3CDTF">2026-06-16T13:55:44Z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0x01010062F0779B929D6F40960F68FBBE104CBA</vt:lpwstr>
  </property>
  <property fmtid="{D5CDD505-2E9C-101B-9397-08002B2CF9AE}" pid="3" name="MediaServiceImageTags">
    <vt:lpwstr/>
  </property>
</Properties>
</file>