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8"/>
  </p:notesMasterIdLst>
  <p:sldIdLst>
    <p:sldId id="2147478514" r:id="rId5"/>
    <p:sldId id="2147478509" r:id="rId6"/>
    <p:sldId id="2147478520" r:id="rId7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A7DED7B-5E01-E37A-4C7C-7872483E9D46}" name="Erica Spång" initials="ES" userId="S::erica.spang_founordost.se#ext#@sollentuna.onmicrosoft.com::17b3cb2c-dc2f-42b5-b76a-35d7e1c3e7ed" providerId="AD"/>
  <p188:author id="{DEEAB2E6-A512-1B18-0C9E-A7D4D0DAEA64}" name="Elisabeth Lauritzen" initials="EL" userId="S::elisabeth.lauritzen@regionstockholm.se::7223840d-5031-4a1a-a3a2-3f201210dc1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DEF2"/>
    <a:srgbClr val="156082"/>
    <a:srgbClr val="49836D"/>
    <a:srgbClr val="7B4A49"/>
    <a:srgbClr val="800000"/>
    <a:srgbClr val="FBFAEC"/>
    <a:srgbClr val="FDF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3447" autoAdjust="0"/>
  </p:normalViewPr>
  <p:slideViewPr>
    <p:cSldViewPr snapToGrid="0">
      <p:cViewPr varScale="1">
        <p:scale>
          <a:sx n="107" d="100"/>
          <a:sy n="107" d="100"/>
        </p:scale>
        <p:origin x="66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6A5246-4126-47DE-B07C-914F6EA577AF}" type="datetimeFigureOut">
              <a:rPr lang="sv-SE" smtClean="0"/>
              <a:t>2026-06-16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1482A-D8E5-446B-84E4-BD5513236A3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4848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Deltagaren återkommer till verksamheten Deltagaren deltar aktivt i aktiviteter/samvaro</a:t>
            </a:r>
          </a:p>
          <a:p>
            <a:pPr fontAlgn="t"/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Vanliga effektkedjor: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tillgänglighet → social kontakt → minskad ensamhet → ökat välbefinnande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ibland även → ökad tillit till myndigheter</a:t>
            </a:r>
          </a:p>
          <a:p>
            <a:r>
              <a:rPr lang="sv-SE" dirty="0"/>
              <a:t>(se Helsingborg: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B1482A-D8E5-446B-84E4-BD5513236A3F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7903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C446DC-254F-9F06-B359-8AD138268A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6B4BCA9-7BF3-2FA8-434E-BE3615CEED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278CE51-F982-1ECE-BA54-BCE4705C0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EFC4A-1226-4A67-9A2B-0D8560FCAA65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B26C49E-2AFD-436A-2729-63FB9DC19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E21A5B4-A6A2-AE2E-4EAE-1522B177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7879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5BBACB-6FE9-AC5D-ABDB-CDDAF6A94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5481404-C58B-E9B0-7725-AA06BE827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984225E-A988-8DB8-9283-620B91B01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57047-7EFE-41D1-8B88-9D5991FC5B76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9321A92-C0D8-5E24-29B3-5AF60A130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DCF252E-3C9C-72C8-3163-F8C9432D3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1888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4A09331-2128-D0A1-423C-585355F22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FDE145F-861F-38B9-98D9-DDFB93F65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0F314E7-FE33-E210-2725-BD3E94024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20397-944D-43CC-BCBD-3EE8868BDC1A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4BB157D-08E9-7337-D93A-6472DDBC6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6BC18E9-F152-F065-087C-17E6FD9A4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6047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C5B138A-288B-A5E8-0CD5-BEF852FD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1A328D5-0167-78DB-1550-06E3F80385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04B6CE3-05DD-DB41-316D-52C2C2E5C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9A56618-5E28-49C1-F230-28313CBBF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813E3-3F54-4C01-84FF-71A243D50899}" type="datetime1">
              <a:rPr lang="sv-SE" smtClean="0"/>
              <a:t>2026-06-16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9C091DB-90A2-47D6-0773-1321986B1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F68C1F7-66AB-2F06-9113-4CCDF6D4A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9653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99C721-7736-92B1-F260-46A8A789B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A8D8896-579A-34E3-A655-FB290386F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29ECBBD-FDFA-33B7-88AD-34316155B6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D84818A-E7C3-C2D0-76F1-3A772F34DA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4E69252-05C9-BE01-04E8-407A8F6D05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3D1C9EBF-9B97-3750-AA1F-AC7B859A7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EC124-661D-4289-8033-A87EC120B149}" type="datetime1">
              <a:rPr lang="sv-SE" smtClean="0"/>
              <a:t>2026-06-16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6F4CA2D-A13C-26CB-26A2-CD09CC00C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9F345BC-E5AB-6333-266D-284310765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2098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A6C3B3A-DE06-969D-2246-2694872DD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821E13E-C3B0-1CBC-C413-8B78F6328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1981-C0D7-4BC1-8040-05709B8471CD}" type="datetime1">
              <a:rPr lang="sv-SE" smtClean="0"/>
              <a:t>2026-06-16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4B1A5DF-E56B-B904-F4FE-69F05EE81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A704933-530A-E579-B263-A07C938FA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0363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DA7049F-7C3B-B038-E29C-FD16923D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00E45-7706-4F39-AB55-91A0991EC762}" type="datetime1">
              <a:rPr lang="sv-SE" smtClean="0"/>
              <a:t>2026-06-16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9DFB87A-9F26-2195-09ED-E87DA6895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63B28C4-3D87-EEA3-9087-1FBFF32EC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4034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FA9475-9733-E6F1-6CBA-3D2F60FBB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15D3AA4-9FC8-E706-D736-D07E77B50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8547455-78E9-6E17-DE38-EA7FC37827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EE8EC08-0B3C-DC02-0793-8740547F3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17ADC-2156-4508-AAC8-A90272EE123A}" type="datetime1">
              <a:rPr lang="sv-SE" smtClean="0"/>
              <a:t>2026-06-16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3B9F536-A9D8-9939-434C-E4B51C633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684A4C1-95ED-8712-544B-DBDA0F87C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7510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446AA3-94D6-D22C-8872-B97002A65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56F3CA7-B2BF-8790-4E3E-CC5D67C4CC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3AFF4E6-48DD-B119-A71E-05640BBDE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CA30593-FF34-22B9-DBEE-7AF1E8F4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AAF48-F133-48AD-91A7-E9D8DB7B434F}" type="datetime1">
              <a:rPr lang="sv-SE" smtClean="0"/>
              <a:t>2026-06-16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8D21F17-B9B3-4C28-70E3-732E17A41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4014ACF-2B0A-95B7-1686-E2D2459C3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0253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CB7F59-7C17-565C-2939-3245256CD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A271310-C9F4-74B3-765D-DC3B4E993F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47E167E-4946-5F24-4F5B-DCF16FC6D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20F8E-1330-4A48-A73E-48DDD3D2B6F8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F4CE770-E972-8716-473A-38A76BDFF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13B1308-853C-778C-88BF-86F4C3505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996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33D26D1-2D52-CBA9-9702-71CEC7D06E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4494E09-EFB2-DCBC-F71F-DF06C9B4C4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3137DF7-3A13-7876-2082-64455EC15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6EA09-96B8-4064-AC55-6EEFEEF0B0DE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32409A-80B0-ACB5-B422-77642DA39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6715018-A7E0-171C-47B9-BD5F60EF7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3147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9C04B7A-DD70-999E-8373-FC8A69C1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B25894B-8AC9-58E8-BADA-BB181E2DD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FE27D5A-8449-670F-91A4-3FA96304B8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AFDB7C-74ED-428B-B8FD-B3370EA454C0}" type="datetime1">
              <a:rPr lang="sv-SE" smtClean="0"/>
              <a:t>2026-06-16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42BF93F-F66E-0354-6645-2E62AC9D4F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0F882FE-F363-3EDE-4960-14EE68347C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09899C-48DD-4FA4-89A7-1F497A97F4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7420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4C0A734-DA4F-EDB4-9B81-0AFA81F90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157" y="689012"/>
            <a:ext cx="10515600" cy="2852737"/>
          </a:xfrm>
        </p:spPr>
        <p:txBody>
          <a:bodyPr/>
          <a:lstStyle/>
          <a:p>
            <a:pPr algn="ctr"/>
            <a:r>
              <a:rPr lang="sv-SE" dirty="0"/>
              <a:t>Effektlogik + uppföljning </a:t>
            </a:r>
            <a:br>
              <a:rPr lang="sv-SE" dirty="0"/>
            </a:br>
            <a:r>
              <a:rPr lang="sv-SE" dirty="0"/>
              <a:t>Öppen mötesplats</a:t>
            </a:r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C3597C4A-4D16-A4F2-3515-352597C62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1</a:t>
            </a:fld>
            <a:endParaRPr lang="sv-SE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D5915A8-E04E-0255-1D1A-6B5BD57439C2}"/>
              </a:ext>
            </a:extLst>
          </p:cNvPr>
          <p:cNvSpPr/>
          <p:nvPr/>
        </p:nvSpPr>
        <p:spPr>
          <a:xfrm>
            <a:off x="940243" y="466834"/>
            <a:ext cx="10515600" cy="7747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/>
              <a:t>Material från fördjupningsarbetet tillsammans med nordvästkommunerna våren 2026. FoU Nordväst och FOU nu</a:t>
            </a:r>
          </a:p>
          <a:p>
            <a:pPr algn="ctr"/>
            <a:r>
              <a:rPr lang="sv-SE" sz="1400" dirty="0"/>
              <a:t> </a:t>
            </a:r>
          </a:p>
          <a:p>
            <a:pPr algn="ctr"/>
            <a:r>
              <a:rPr lang="sv-SE" sz="1400" dirty="0">
                <a:solidFill>
                  <a:schemeClr val="bg2">
                    <a:lumMod val="75000"/>
                  </a:schemeClr>
                </a:solidFill>
              </a:rPr>
              <a:t>Senast rev 12 juni 2026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FF89BC5F-1DE6-491A-85A2-9919BB05C4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1713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0C36A-9C3B-7E6E-35F6-376686378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7882C98-C82A-F61D-2262-1BC96290E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983" y="412375"/>
            <a:ext cx="6083870" cy="879213"/>
          </a:xfrm>
        </p:spPr>
        <p:txBody>
          <a:bodyPr anchor="t">
            <a:normAutofit fontScale="90000"/>
          </a:bodyPr>
          <a:lstStyle/>
          <a:p>
            <a:r>
              <a:rPr lang="sv-SE" sz="2700" dirty="0"/>
              <a:t>Insats: </a:t>
            </a:r>
            <a:r>
              <a:rPr lang="sv-SE" sz="2700" b="1" dirty="0"/>
              <a:t>Öppen mötesplats </a:t>
            </a:r>
            <a:r>
              <a:rPr lang="sv-SE" sz="2000" dirty="0"/>
              <a:t>= lågtröskel preventiv insats</a:t>
            </a:r>
            <a:br>
              <a:rPr lang="sv-SE" dirty="0"/>
            </a:br>
            <a:endParaRPr lang="sv-SE" dirty="0"/>
          </a:p>
        </p:txBody>
      </p:sp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807A0CD6-C937-F625-B27C-06E87D9F7B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8784799"/>
              </p:ext>
            </p:extLst>
          </p:nvPr>
        </p:nvGraphicFramePr>
        <p:xfrm>
          <a:off x="299984" y="925379"/>
          <a:ext cx="11269794" cy="4570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2275">
                  <a:extLst>
                    <a:ext uri="{9D8B030D-6E8A-4147-A177-3AD203B41FA5}">
                      <a16:colId xmlns:a16="http://schemas.microsoft.com/office/drawing/2014/main" val="996167516"/>
                    </a:ext>
                  </a:extLst>
                </a:gridCol>
                <a:gridCol w="2034988">
                  <a:extLst>
                    <a:ext uri="{9D8B030D-6E8A-4147-A177-3AD203B41FA5}">
                      <a16:colId xmlns:a16="http://schemas.microsoft.com/office/drawing/2014/main" val="4155278502"/>
                    </a:ext>
                  </a:extLst>
                </a:gridCol>
                <a:gridCol w="1264024">
                  <a:extLst>
                    <a:ext uri="{9D8B030D-6E8A-4147-A177-3AD203B41FA5}">
                      <a16:colId xmlns:a16="http://schemas.microsoft.com/office/drawing/2014/main" val="114453783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297847566"/>
                    </a:ext>
                  </a:extLst>
                </a:gridCol>
                <a:gridCol w="2922494">
                  <a:extLst>
                    <a:ext uri="{9D8B030D-6E8A-4147-A177-3AD203B41FA5}">
                      <a16:colId xmlns:a16="http://schemas.microsoft.com/office/drawing/2014/main" val="2740495318"/>
                    </a:ext>
                  </a:extLst>
                </a:gridCol>
                <a:gridCol w="2112013">
                  <a:extLst>
                    <a:ext uri="{9D8B030D-6E8A-4147-A177-3AD203B41FA5}">
                      <a16:colId xmlns:a16="http://schemas.microsoft.com/office/drawing/2014/main" val="2484929828"/>
                    </a:ext>
                  </a:extLst>
                </a:gridCol>
              </a:tblGrid>
              <a:tr h="836592">
                <a:tc>
                  <a:txBody>
                    <a:bodyPr/>
                    <a:lstStyle/>
                    <a:p>
                      <a:r>
                        <a:rPr lang="sv-SE" dirty="0"/>
                        <a:t>Resurser </a:t>
                      </a:r>
                    </a:p>
                    <a:p>
                      <a:r>
                        <a:rPr lang="sv-SE" sz="1200" b="0" dirty="0"/>
                        <a:t>(behövs för kunna genomföra)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Aktivitet</a:t>
                      </a:r>
                    </a:p>
                    <a:p>
                      <a:r>
                        <a:rPr lang="sv-SE" sz="1200" b="0" dirty="0"/>
                        <a:t>(vad personalen gör)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Prestation</a:t>
                      </a:r>
                    </a:p>
                    <a:p>
                      <a:r>
                        <a:rPr lang="sv-SE" sz="1200" b="0" dirty="0"/>
                        <a:t>(volym, produktion)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Utfall</a:t>
                      </a:r>
                    </a:p>
                    <a:p>
                      <a:r>
                        <a:rPr lang="sv-SE" sz="1200" b="0" dirty="0"/>
                        <a:t>(direkt upplevelse hos deltagaren)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Effekt kort sikt </a:t>
                      </a:r>
                      <a:r>
                        <a:rPr lang="sv-SE" sz="1200" b="0" dirty="0"/>
                        <a:t>(förändrat beteende i vardagen)</a:t>
                      </a:r>
                      <a:endParaRPr lang="sv-SE" b="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Effekt lång sikt</a:t>
                      </a:r>
                    </a:p>
                    <a:p>
                      <a:r>
                        <a:rPr lang="sv-SE" sz="1200" b="0" dirty="0"/>
                        <a:t>(hållbart tillstånd, systemnivå)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384939"/>
                  </a:ext>
                </a:extLst>
              </a:tr>
              <a:tr h="3609096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Tillgänglig lokal (läge, utformning, öppettider, utrustning, samarbete, tillgänglighet)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Förtäring (billigt kaffe, gott, nyttigt)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Personal (kompetens bemötande, vägledning, kurator, språk)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God atmosfär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Uppsökande/ marknadsföring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200" dirty="0"/>
                        <a:t>Personalen: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bemöter besökare på ett motiverande, tillitsskapande sätt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uppmuntrar att besökare umgås med varandra, social samvaro, nätverkande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informerar om kommunens erbjudanden mm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vägleder, ger rådgivning, lotsning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Skapar delaktighet genom:</a:t>
                      </a:r>
                    </a:p>
                    <a:p>
                      <a:pPr marL="355600" lvl="1" indent="-173038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Gemensam planering</a:t>
                      </a:r>
                    </a:p>
                    <a:p>
                      <a:pPr marL="355600" lvl="1" indent="-173038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Aktiviteter utifrån målgruppens önskemål och behov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100" dirty="0"/>
                        <a:t>Antal unika besökare per månad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100" dirty="0"/>
                        <a:t>Antal besök </a:t>
                      </a:r>
                      <a:r>
                        <a:rPr lang="sv-SE" sz="1100" dirty="0" err="1"/>
                        <a:t>pers</a:t>
                      </a:r>
                      <a:r>
                        <a:rPr lang="sv-SE" sz="1100" dirty="0"/>
                        <a:t> månad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100" dirty="0"/>
                        <a:t>Antal öppna dagar per månad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100" dirty="0"/>
                        <a:t>Antal aktiviteter per månad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100" dirty="0"/>
                        <a:t>Antal lotsningar per månad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1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200" dirty="0"/>
                        <a:t>Deltagaren: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känner sig sedd</a:t>
                      </a:r>
                      <a:endParaRPr lang="sv-SE" sz="1100" dirty="0"/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får miljöombyte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knyter nya kontakter och etablerar sociala nätverk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får känslan av social gemenskap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får ökad tillit och kunskap om socialtjänsten och kommunens roll och erbjudande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Ny kunskap/verktyg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200" dirty="0"/>
                        <a:t>Deltagaren: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Har minskat ensamheten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Har utökat socialt nätverk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Har fått bättre social hälsa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Har stärkt vardagliga rutiner (underlättar kvarboende: funk, äldre)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Har stärkt självständighet, tex stärkt i föräldrarollen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Har fått bevarad/förbättrad hälsa (fysisk, psykisk)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Har fått känsla av sammanhang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Har fått mod och förmågan att göra själv, tex använda Bank-ID (om fokus på det)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Har ny kunskap/verktyg för att lösa sina utmaningar/sin situation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sv-SE" sz="1200" dirty="0"/>
                        <a:t>Anhöriga: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sv-SE" sz="1200" dirty="0"/>
                        <a:t>Har fått avlastning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200" dirty="0"/>
                        <a:t>Deltagaren: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Får ökad tillit till sig själv, egen förmåga och självständighet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Ökad psykisk, fysisk och social hälsa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Får ökad livskvalitet och välbefinnande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200" dirty="0"/>
                        <a:t>Anhöriga: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Känner trygghet att äldre/funk mår bra och vet att det finns stöd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200" dirty="0"/>
                        <a:t>Samhällsnivå: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Minskat behov av akut stöd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v-SE" sz="1200" dirty="0"/>
                        <a:t>Ökad tillit till socialtjänsten och det offentliga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200" dirty="0"/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sv-SE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308305"/>
                  </a:ext>
                </a:extLst>
              </a:tr>
            </a:tbl>
          </a:graphicData>
        </a:graphic>
      </p:graphicFrame>
      <p:sp>
        <p:nvSpPr>
          <p:cNvPr id="5" name="Rektangel 4">
            <a:extLst>
              <a:ext uri="{FF2B5EF4-FFF2-40B4-BE49-F238E27FC236}">
                <a16:creationId xmlns:a16="http://schemas.microsoft.com/office/drawing/2014/main" id="{84485938-C74A-BD5B-F2CF-BF28B35E0F7D}"/>
              </a:ext>
            </a:extLst>
          </p:cNvPr>
          <p:cNvSpPr/>
          <p:nvPr/>
        </p:nvSpPr>
        <p:spPr>
          <a:xfrm>
            <a:off x="234832" y="6443967"/>
            <a:ext cx="11334948" cy="329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050" dirty="0">
                <a:solidFill>
                  <a:schemeClr val="tx1"/>
                </a:solidFill>
              </a:rPr>
              <a:t> 21/4 -26,  Namn: Susanne (Sollentuna), Anna-Maria (Sollentuna), Lena (Sigtuna), Victoria (Sollentuna), Marianne (Sigtuna), Lisa (Sollentuna), i gruppen som Karin ledde 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CABEF09-C6DA-6DC2-B00F-1421E0F16471}"/>
              </a:ext>
            </a:extLst>
          </p:cNvPr>
          <p:cNvSpPr/>
          <p:nvPr/>
        </p:nvSpPr>
        <p:spPr>
          <a:xfrm>
            <a:off x="6356752" y="532208"/>
            <a:ext cx="5213026" cy="34192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200" b="1" dirty="0">
                <a:solidFill>
                  <a:schemeClr val="tx1"/>
                </a:solidFill>
              </a:rPr>
              <a:t>Målgrupp: </a:t>
            </a:r>
            <a:r>
              <a:rPr lang="sv-SE" sz="1200" dirty="0">
                <a:solidFill>
                  <a:schemeClr val="tx1"/>
                </a:solidFill>
              </a:rPr>
              <a:t>öppna förskolan (småbarn + föräldrar); seniorer; </a:t>
            </a:r>
            <a:r>
              <a:rPr lang="sv-SE" sz="1200" dirty="0" err="1">
                <a:solidFill>
                  <a:schemeClr val="tx1"/>
                </a:solidFill>
              </a:rPr>
              <a:t>socialpsyk</a:t>
            </a:r>
            <a:r>
              <a:rPr lang="sv-SE" sz="1200" dirty="0">
                <a:solidFill>
                  <a:schemeClr val="tx1"/>
                </a:solidFill>
              </a:rPr>
              <a:t>/funk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4359318A-C8DA-7F9B-D19E-41B505D1F55C}"/>
              </a:ext>
            </a:extLst>
          </p:cNvPr>
          <p:cNvSpPr/>
          <p:nvPr/>
        </p:nvSpPr>
        <p:spPr>
          <a:xfrm>
            <a:off x="0" y="5498260"/>
            <a:ext cx="8180402" cy="133221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v-SE" sz="1200" b="1" dirty="0">
                <a:solidFill>
                  <a:schemeClr val="tx1"/>
                </a:solidFill>
              </a:rPr>
              <a:t>Antaganden: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solidFill>
                  <a:schemeClr val="dk1"/>
                </a:solidFill>
              </a:rPr>
              <a:t>Att vi når rätt personer (risk ej nå vissa grupper tex män, vissa kulturer, främst når redan relativt resursstarka)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solidFill>
                  <a:schemeClr val="dk1"/>
                </a:solidFill>
              </a:rPr>
              <a:t>Att deltagare kommer regelbundet och</a:t>
            </a:r>
            <a:r>
              <a:rPr lang="sv-SE" sz="1200" dirty="0">
                <a:solidFill>
                  <a:schemeClr val="tx1"/>
                </a:solidFill>
              </a:rPr>
              <a:t> deltar aktivt i aktiviteter/samvaro och skapar kontakt</a:t>
            </a:r>
            <a:endParaRPr lang="sv-SE" sz="1200" dirty="0">
              <a:solidFill>
                <a:schemeClr val="dk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solidFill>
                  <a:schemeClr val="dk1"/>
                </a:solidFill>
              </a:rPr>
              <a:t>Att stabil personal underlättar trygghet, tillitsfulla relationer och social gemenskap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solidFill>
                  <a:schemeClr val="dk1"/>
                </a:solidFill>
              </a:rPr>
              <a:t>Aktiviteter och gemenskap som aktiverar deltagarens egen drivkraft (om insatsen tidsbegränsad, förändrande)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solidFill>
                  <a:schemeClr val="dk1"/>
                </a:solidFill>
              </a:rPr>
              <a:t>Att insatsen fyller ett glapp (lågtröskel, relationsbaserat, myndighetsnära)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8FBB0E31-8EC0-397D-E6BF-5FA1380FD83C}"/>
              </a:ext>
            </a:extLst>
          </p:cNvPr>
          <p:cNvSpPr/>
          <p:nvPr/>
        </p:nvSpPr>
        <p:spPr>
          <a:xfrm>
            <a:off x="8180403" y="5371066"/>
            <a:ext cx="3389376" cy="1459408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v-SE" sz="1400" b="1" dirty="0">
                <a:solidFill>
                  <a:schemeClr val="bg1"/>
                </a:solidFill>
              </a:rPr>
              <a:t>Logik-kedja: </a:t>
            </a:r>
            <a:r>
              <a:rPr lang="sv-SE" sz="1400" dirty="0">
                <a:solidFill>
                  <a:schemeClr val="bg1"/>
                </a:solidFill>
              </a:rPr>
              <a:t>Tillgänglighet -&gt; deltagande -&gt; social kontakt -&gt; tillhörighet -&gt; minskad isolering -&gt; bättre hälsa</a:t>
            </a:r>
          </a:p>
          <a:p>
            <a:pPr algn="ctr"/>
            <a:endParaRPr lang="sv-SE" sz="1400" b="1" dirty="0">
              <a:solidFill>
                <a:schemeClr val="bg1"/>
              </a:solidFill>
            </a:endParaRPr>
          </a:p>
          <a:p>
            <a:pPr algn="ctr"/>
            <a:r>
              <a:rPr lang="sv-SE" sz="1400" b="1" dirty="0">
                <a:solidFill>
                  <a:schemeClr val="bg1"/>
                </a:solidFill>
              </a:rPr>
              <a:t>Vad vill vi följa upp?</a:t>
            </a:r>
            <a:endParaRPr lang="sv-SE" sz="1400" dirty="0">
              <a:solidFill>
                <a:schemeClr val="bg1"/>
              </a:solidFill>
            </a:endParaRPr>
          </a:p>
          <a:p>
            <a:pPr algn="ctr"/>
            <a:endParaRPr lang="sv-SE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85DE6A6-DF91-4F1D-D936-879B8F394D2F}"/>
              </a:ext>
            </a:extLst>
          </p:cNvPr>
          <p:cNvSpPr/>
          <p:nvPr/>
        </p:nvSpPr>
        <p:spPr>
          <a:xfrm>
            <a:off x="6356752" y="132977"/>
            <a:ext cx="5213026" cy="34192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200" b="1" dirty="0">
                <a:solidFill>
                  <a:schemeClr val="tx1"/>
                </a:solidFill>
              </a:rPr>
              <a:t>Behov: </a:t>
            </a:r>
            <a:r>
              <a:rPr lang="sv-SE" sz="1200" dirty="0">
                <a:solidFill>
                  <a:schemeClr val="tx1"/>
                </a:solidFill>
              </a:rPr>
              <a:t>Utanförskap, ensamhet, lågt deltagande i samhällsaktiviteter, låg samhällskunskap, låg tillit. Allt detta påverka social, fysisk, psykisk hälsa. 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3D1C0EEE-6701-6520-2CE7-0D675F23224A}"/>
              </a:ext>
            </a:extLst>
          </p:cNvPr>
          <p:cNvSpPr txBox="1"/>
          <p:nvPr/>
        </p:nvSpPr>
        <p:spPr>
          <a:xfrm>
            <a:off x="0" y="48626"/>
            <a:ext cx="3184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20260525/Karin Timm Östlund, FoU Nordväst</a:t>
            </a:r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7D10C761-E44C-0E4C-15C4-F1D5E9F8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3595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8AACD-18B5-D1B1-0F1D-3D6B9A40C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l: böjd 10">
            <a:extLst>
              <a:ext uri="{FF2B5EF4-FFF2-40B4-BE49-F238E27FC236}">
                <a16:creationId xmlns:a16="http://schemas.microsoft.com/office/drawing/2014/main" id="{21F805BF-1EAA-7E17-3638-E671C23C6A6F}"/>
              </a:ext>
            </a:extLst>
          </p:cNvPr>
          <p:cNvSpPr/>
          <p:nvPr/>
        </p:nvSpPr>
        <p:spPr>
          <a:xfrm>
            <a:off x="806313" y="-74426"/>
            <a:ext cx="9399747" cy="1770084"/>
          </a:xfrm>
          <a:prstGeom prst="ben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b="1" dirty="0">
                <a:solidFill>
                  <a:schemeClr val="tx1"/>
                </a:solidFill>
              </a:rPr>
              <a:t>Do: </a:t>
            </a:r>
            <a:r>
              <a:rPr lang="sv-SE" dirty="0">
                <a:solidFill>
                  <a:schemeClr val="tx1"/>
                </a:solidFill>
              </a:rPr>
              <a:t>Genomförande av insats: </a:t>
            </a:r>
            <a:r>
              <a:rPr lang="sv-SE">
                <a:solidFill>
                  <a:schemeClr val="tx1"/>
                </a:solidFill>
              </a:rPr>
              <a:t>Öppen mötesplats</a:t>
            </a:r>
            <a:endParaRPr lang="sv-SE" sz="2400" dirty="0">
              <a:solidFill>
                <a:schemeClr val="tx1"/>
              </a:solidFill>
            </a:endParaRPr>
          </a:p>
          <a:p>
            <a:pPr algn="ctr"/>
            <a:endParaRPr lang="sv-SE" dirty="0">
              <a:solidFill>
                <a:schemeClr val="tx1"/>
              </a:solidFill>
            </a:endParaRPr>
          </a:p>
          <a:p>
            <a:pPr algn="ctr"/>
            <a:endParaRPr lang="sv-SE" dirty="0">
              <a:solidFill>
                <a:schemeClr val="tx1"/>
              </a:solidFill>
            </a:endParaRPr>
          </a:p>
          <a:p>
            <a:pPr algn="ct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13" name="Pil: uppåt 12">
            <a:extLst>
              <a:ext uri="{FF2B5EF4-FFF2-40B4-BE49-F238E27FC236}">
                <a16:creationId xmlns:a16="http://schemas.microsoft.com/office/drawing/2014/main" id="{428ACC36-BCF3-AC77-2106-E9DF50FAA20E}"/>
              </a:ext>
            </a:extLst>
          </p:cNvPr>
          <p:cNvSpPr/>
          <p:nvPr/>
        </p:nvSpPr>
        <p:spPr>
          <a:xfrm>
            <a:off x="-375697" y="1074688"/>
            <a:ext cx="2200081" cy="5055635"/>
          </a:xfrm>
          <a:prstGeom prst="up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00" b="1" dirty="0">
              <a:solidFill>
                <a:schemeClr val="bg1"/>
              </a:solidFill>
            </a:endParaRPr>
          </a:p>
          <a:p>
            <a:pPr algn="ctr"/>
            <a:r>
              <a:rPr lang="sv-SE" b="1" dirty="0">
                <a:solidFill>
                  <a:schemeClr val="bg1"/>
                </a:solidFill>
              </a:rPr>
              <a:t>Plan</a:t>
            </a:r>
            <a:r>
              <a:rPr lang="sv-SE" sz="1400" b="1" dirty="0">
                <a:solidFill>
                  <a:schemeClr val="bg1"/>
                </a:solidFill>
              </a:rPr>
              <a:t>:</a:t>
            </a:r>
          </a:p>
          <a:p>
            <a:pPr algn="ctr"/>
            <a:endParaRPr lang="sv-SE" sz="1400" b="1" dirty="0">
              <a:solidFill>
                <a:schemeClr val="bg1"/>
              </a:solidFill>
            </a:endParaRPr>
          </a:p>
          <a:p>
            <a:pPr algn="ctr"/>
            <a:r>
              <a:rPr lang="sv-SE" sz="1400" dirty="0">
                <a:solidFill>
                  <a:schemeClr val="bg1"/>
                </a:solidFill>
              </a:rPr>
              <a:t>Etablera logik-kedja</a:t>
            </a:r>
            <a:endParaRPr lang="sv-SE" sz="1400" i="1" dirty="0">
              <a:solidFill>
                <a:schemeClr val="bg1"/>
              </a:solidFill>
            </a:endParaRPr>
          </a:p>
        </p:txBody>
      </p:sp>
      <p:sp>
        <p:nvSpPr>
          <p:cNvPr id="14" name="Pil: böjd 13">
            <a:extLst>
              <a:ext uri="{FF2B5EF4-FFF2-40B4-BE49-F238E27FC236}">
                <a16:creationId xmlns:a16="http://schemas.microsoft.com/office/drawing/2014/main" id="{F09B74D4-C657-6D65-E47E-9714B6A99B08}"/>
              </a:ext>
            </a:extLst>
          </p:cNvPr>
          <p:cNvSpPr/>
          <p:nvPr/>
        </p:nvSpPr>
        <p:spPr>
          <a:xfrm flipH="1" flipV="1">
            <a:off x="1127051" y="5099367"/>
            <a:ext cx="10302948" cy="1770085"/>
          </a:xfrm>
          <a:prstGeom prst="ben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32654770-B641-AE26-8022-8D9E441DD25F}"/>
              </a:ext>
            </a:extLst>
          </p:cNvPr>
          <p:cNvSpPr txBox="1"/>
          <p:nvPr/>
        </p:nvSpPr>
        <p:spPr>
          <a:xfrm>
            <a:off x="2334462" y="6229347"/>
            <a:ext cx="8039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b="1" dirty="0" err="1"/>
              <a:t>Act</a:t>
            </a:r>
            <a:r>
              <a:rPr lang="sv-SE" dirty="0"/>
              <a:t>: Verksamhetsutveckling: sammanställ, analysera, lära, utveckla, nästa steg</a:t>
            </a:r>
          </a:p>
          <a:p>
            <a:endParaRPr lang="sv-SE" dirty="0"/>
          </a:p>
        </p:txBody>
      </p:sp>
      <p:sp>
        <p:nvSpPr>
          <p:cNvPr id="12" name="Pil: nedåt 11">
            <a:extLst>
              <a:ext uri="{FF2B5EF4-FFF2-40B4-BE49-F238E27FC236}">
                <a16:creationId xmlns:a16="http://schemas.microsoft.com/office/drawing/2014/main" id="{CACC2E5D-1969-0F42-9057-BE491AC66322}"/>
              </a:ext>
            </a:extLst>
          </p:cNvPr>
          <p:cNvSpPr/>
          <p:nvPr/>
        </p:nvSpPr>
        <p:spPr>
          <a:xfrm>
            <a:off x="10373522" y="394968"/>
            <a:ext cx="2415983" cy="54332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 err="1"/>
              <a:t>Study</a:t>
            </a:r>
            <a:r>
              <a:rPr lang="sv-SE" dirty="0"/>
              <a:t>:</a:t>
            </a:r>
          </a:p>
          <a:p>
            <a:pPr algn="ctr"/>
            <a:r>
              <a:rPr lang="sv-SE" sz="1400" dirty="0"/>
              <a:t>Är våra anta-</a:t>
            </a:r>
            <a:r>
              <a:rPr lang="sv-SE" sz="1400" dirty="0" err="1"/>
              <a:t>ganden</a:t>
            </a:r>
            <a:r>
              <a:rPr lang="sv-SE" sz="1400" dirty="0"/>
              <a:t> korrekta? 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1E4E8313-F833-8292-DF28-B55874CC65F5}"/>
              </a:ext>
            </a:extLst>
          </p:cNvPr>
          <p:cNvSpPr txBox="1"/>
          <p:nvPr/>
        </p:nvSpPr>
        <p:spPr>
          <a:xfrm>
            <a:off x="0" y="48626"/>
            <a:ext cx="31846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20260612/Karin Timm Östlund, FoU Nordväst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6F412C6-8021-9D0A-0E56-50ACEC380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899C-48DD-4FA4-89A7-1F497A97F4B8}" type="slidenum">
              <a:rPr lang="sv-SE" smtClean="0"/>
              <a:t>3</a:t>
            </a:fld>
            <a:endParaRPr lang="sv-SE"/>
          </a:p>
        </p:txBody>
      </p:sp>
      <p:graphicFrame>
        <p:nvGraphicFramePr>
          <p:cNvPr id="6" name="Platshållare för innehåll 3">
            <a:extLst>
              <a:ext uri="{FF2B5EF4-FFF2-40B4-BE49-F238E27FC236}">
                <a16:creationId xmlns:a16="http://schemas.microsoft.com/office/drawing/2014/main" id="{27505C91-B211-ECCF-EF23-2F0561FECF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759488"/>
              </p:ext>
            </p:extLst>
          </p:nvPr>
        </p:nvGraphicFramePr>
        <p:xfrm>
          <a:off x="1294513" y="628653"/>
          <a:ext cx="9968024" cy="5569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9255">
                  <a:extLst>
                    <a:ext uri="{9D8B030D-6E8A-4147-A177-3AD203B41FA5}">
                      <a16:colId xmlns:a16="http://schemas.microsoft.com/office/drawing/2014/main" val="996167516"/>
                    </a:ext>
                  </a:extLst>
                </a:gridCol>
                <a:gridCol w="2725270">
                  <a:extLst>
                    <a:ext uri="{9D8B030D-6E8A-4147-A177-3AD203B41FA5}">
                      <a16:colId xmlns:a16="http://schemas.microsoft.com/office/drawing/2014/main" val="4155278502"/>
                    </a:ext>
                  </a:extLst>
                </a:gridCol>
                <a:gridCol w="1481822">
                  <a:extLst>
                    <a:ext uri="{9D8B030D-6E8A-4147-A177-3AD203B41FA5}">
                      <a16:colId xmlns:a16="http://schemas.microsoft.com/office/drawing/2014/main" val="1144537838"/>
                    </a:ext>
                  </a:extLst>
                </a:gridCol>
                <a:gridCol w="2014414">
                  <a:extLst>
                    <a:ext uri="{9D8B030D-6E8A-4147-A177-3AD203B41FA5}">
                      <a16:colId xmlns:a16="http://schemas.microsoft.com/office/drawing/2014/main" val="1297847566"/>
                    </a:ext>
                  </a:extLst>
                </a:gridCol>
                <a:gridCol w="2157263">
                  <a:extLst>
                    <a:ext uri="{9D8B030D-6E8A-4147-A177-3AD203B41FA5}">
                      <a16:colId xmlns:a16="http://schemas.microsoft.com/office/drawing/2014/main" val="2740495318"/>
                    </a:ext>
                  </a:extLst>
                </a:gridCol>
              </a:tblGrid>
              <a:tr h="621247">
                <a:tc>
                  <a:txBody>
                    <a:bodyPr/>
                    <a:lstStyle/>
                    <a:p>
                      <a:r>
                        <a:rPr lang="sv-SE" sz="1400" dirty="0"/>
                        <a:t>Mål</a:t>
                      </a:r>
                      <a:endParaRPr lang="sv-SE" sz="1100" dirty="0"/>
                    </a:p>
                    <a:p>
                      <a:r>
                        <a:rPr lang="sv-SE" sz="1100" b="0" dirty="0"/>
                        <a:t>(vad vill vi uppnå?)</a:t>
                      </a:r>
                      <a:endParaRPr lang="sv-SE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/>
                        <a:t>Indikatorer</a:t>
                      </a:r>
                      <a:r>
                        <a:rPr lang="sv-SE" sz="1100" dirty="0"/>
                        <a:t> </a:t>
                      </a:r>
                    </a:p>
                    <a:p>
                      <a:r>
                        <a:rPr lang="sv-SE" sz="1100" b="0" dirty="0"/>
                        <a:t>(hur mäter vi det?)</a:t>
                      </a:r>
                      <a:endParaRPr lang="sv-SE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/>
                        <a:t>Data</a:t>
                      </a:r>
                      <a:r>
                        <a:rPr lang="sv-SE" sz="1100" dirty="0"/>
                        <a:t> </a:t>
                      </a:r>
                    </a:p>
                    <a:p>
                      <a:r>
                        <a:rPr lang="sv-SE" sz="1100" b="0" dirty="0"/>
                        <a:t>(Vilken information behövs?)</a:t>
                      </a:r>
                      <a:endParaRPr lang="sv-SE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/>
                        <a:t>Metod</a:t>
                      </a:r>
                      <a:endParaRPr lang="sv-SE" sz="1100" dirty="0"/>
                    </a:p>
                    <a:p>
                      <a:r>
                        <a:rPr lang="sv-SE" sz="1100" b="0" dirty="0"/>
                        <a:t>(Hur samlar vi in den informationen?)</a:t>
                      </a:r>
                      <a:endParaRPr lang="sv-SE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b="1" dirty="0"/>
                        <a:t>Sammanställ</a:t>
                      </a:r>
                      <a:endParaRPr lang="sv-SE" sz="1000" b="1" dirty="0"/>
                    </a:p>
                    <a:p>
                      <a:r>
                        <a:rPr lang="sv-SE" sz="1100" b="0" dirty="0"/>
                        <a:t>(När följer vi upp? Vems ansvar?)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384939"/>
                  </a:ext>
                </a:extLst>
              </a:tr>
              <a:tr h="7099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050" dirty="0">
                          <a:effectLst/>
                        </a:rPr>
                        <a:t>Vi vill nå nyblivna föräldrar, både män och kvinnor, från flera geografiska områden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050" dirty="0">
                          <a:effectLst/>
                        </a:rPr>
                        <a:t>Antal föräldrar, andel nyblivna föräldrar, kön, första-</a:t>
                      </a:r>
                      <a:r>
                        <a:rPr lang="sv-SE" sz="1050" dirty="0" err="1">
                          <a:effectLst/>
                        </a:rPr>
                        <a:t>gångsbesökare</a:t>
                      </a:r>
                      <a:r>
                        <a:rPr lang="sv-SE" sz="1050" dirty="0">
                          <a:effectLst/>
                        </a:rPr>
                        <a:t>, postnr, ålder på barnen</a:t>
                      </a:r>
                    </a:p>
                    <a:p>
                      <a:pPr>
                        <a:buNone/>
                      </a:pPr>
                      <a:r>
                        <a:rPr lang="sv-SE" sz="1050" dirty="0">
                          <a:effectLst/>
                        </a:rPr>
                        <a:t>Andel som inte kommer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050" dirty="0">
                          <a:effectLst/>
                        </a:rPr>
                        <a:t>Data om närvaro</a:t>
                      </a:r>
                    </a:p>
                    <a:p>
                      <a:pPr>
                        <a:buNone/>
                      </a:pPr>
                      <a:r>
                        <a:rPr lang="sv-SE" sz="1050" dirty="0">
                          <a:effectLst/>
                        </a:rPr>
                        <a:t>ALT </a:t>
                      </a:r>
                    </a:p>
                    <a:p>
                      <a:pPr>
                        <a:buNone/>
                      </a:pPr>
                      <a:r>
                        <a:rPr lang="sv-SE" sz="1050" dirty="0">
                          <a:effectLst/>
                        </a:rPr>
                        <a:t>Personuppgifter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050" dirty="0">
                          <a:effectLst/>
                        </a:rPr>
                        <a:t>Personal eller själv antecknar / iPad el </a:t>
                      </a:r>
                      <a:r>
                        <a:rPr lang="sv-SE" sz="1050" dirty="0" err="1">
                          <a:effectLst/>
                        </a:rPr>
                        <a:t>dyl</a:t>
                      </a:r>
                      <a:endParaRPr lang="sv-SE" sz="105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050" dirty="0">
                          <a:effectLst/>
                        </a:rPr>
                        <a:t>Vid nya införanden, annars 1 g/halvår</a:t>
                      </a:r>
                    </a:p>
                    <a:p>
                      <a:pPr>
                        <a:buNone/>
                      </a:pPr>
                      <a:r>
                        <a:rPr lang="sv-SE" sz="1050" dirty="0">
                          <a:effectLst/>
                        </a:rPr>
                        <a:t>Till kvalitets-berättelse 1g/år</a:t>
                      </a:r>
                    </a:p>
                    <a:p>
                      <a:pPr>
                        <a:buNone/>
                      </a:pPr>
                      <a:r>
                        <a:rPr lang="sv-SE" sz="1050" dirty="0">
                          <a:effectLst/>
                        </a:rPr>
                        <a:t>Till stöd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476244"/>
                  </a:ext>
                </a:extLst>
              </a:tr>
              <a:tr h="70999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 vill genomföra en verksamhet som upplevs meningsfull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som upplevt meningsfullhet,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som rekommenderar andra,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Vad i insatsen upplevs som meningsfullt?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Varför kommer andra inte?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Självskattning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Enkät/intervju /samtal 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Temavis undersökning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Brukarundersökning 2 g/år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Brukarundersökning sammanställs 1 g/år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dirty="0">
                          <a:effectLst/>
                        </a:rPr>
                        <a:t>Till kvalitets-berättelse 1g/år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648120"/>
                  </a:ext>
                </a:extLst>
              </a:tr>
              <a:tr h="94283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 vill anpassa verksamheten till deltagarnas behov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som upplever dagens tema som värdefullt, träffpunkten trygg, fika/mat 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Självskattning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Glad/sur gubbe (svarar på om meningsfullt/ej)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Temavisa</a:t>
                      </a: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utifrån behov i verksamhet /för verksamhetsutveckling 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Varje tillfälle (glad/ sur gubbe) – månads-/ veckovis uppföljning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737594"/>
                  </a:ext>
                </a:extLst>
              </a:tr>
              <a:tr h="55468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 vill stärka socialt nätverk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som träffas utanför träffpunkten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som aktiverar sig på andra sätt 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Självskattning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Enkät /intervju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Brukarundersökning 2 g/år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endParaRPr lang="sv-SE" sz="105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Brukarundersökning sammanställs 1 g/år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dirty="0">
                          <a:effectLst/>
                        </a:rPr>
                        <a:t>Till kvalitets-berättelse 1g/år</a:t>
                      </a:r>
                      <a:endParaRPr lang="sv-SE" sz="105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712810"/>
                  </a:ext>
                </a:extLst>
              </a:tr>
              <a:tr h="55468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 vill öka kunskap och stärka förmågan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som anger att de fått ny kunskap och stärkt sin föräldraförmåga (el </a:t>
                      </a:r>
                      <a:r>
                        <a:rPr lang="sv-SE" sz="105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dyl</a:t>
                      </a: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Självskattning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Enkät /intervju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Brukarundersökning 2 g/år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Brukarundersökning sammanställs 1 g/år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dirty="0">
                          <a:effectLst/>
                        </a:rPr>
                        <a:t>Till kvalitets-berättelse 1g/år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906549"/>
                  </a:ext>
                </a:extLst>
              </a:tr>
              <a:tr h="138087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 vill erbjuda en tillgänglig mötesplats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som upplever mötesplatsen som tillgänglig (geografi, utformning, öppettider osv)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Beskrivning av hur man fått information om mötesplatsen</a:t>
                      </a:r>
                    </a:p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Andel som faktiskt inte kommer av nyblivna föräldrar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Självskattning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None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Enkät /intervju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Brukarundersökning 2 g/år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Bortfallsanalys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Brukarundersökning sammanställs 1 g/år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dirty="0">
                          <a:effectLst/>
                        </a:rPr>
                        <a:t>Till kvalitets-berättelse 1g/år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095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264825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2781e2b-5032-4fcf-a058-4f56ccbbfabe">
      <Terms xmlns="http://schemas.microsoft.com/office/infopath/2007/PartnerControls"/>
    </lcf76f155ced4ddcb4097134ff3c332f>
    <TaxCatchAll xmlns="6508f553-395f-424d-baab-71fa9165fa0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2F0779B929D6F40960F68FBBE104CBA" ma:contentTypeVersion="10" ma:contentTypeDescription="Skapa ett nytt dokument." ma:contentTypeScope="" ma:versionID="acd8feb570a712091056bf3188a89501">
  <xsd:schema xmlns:xsd="http://www.w3.org/2001/XMLSchema" xmlns:xs="http://www.w3.org/2001/XMLSchema" xmlns:p="http://schemas.microsoft.com/office/2006/metadata/properties" xmlns:ns2="82781e2b-5032-4fcf-a058-4f56ccbbfabe" xmlns:ns3="6508f553-395f-424d-baab-71fa9165fa01" targetNamespace="http://schemas.microsoft.com/office/2006/metadata/properties" ma:root="true" ma:fieldsID="040c71bc20e96f86723dd7b2efa0764b" ns2:_="" ns3:_="">
    <xsd:import namespace="82781e2b-5032-4fcf-a058-4f56ccbbfabe"/>
    <xsd:import namespace="6508f553-395f-424d-baab-71fa9165fa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781e2b-5032-4fcf-a058-4f56ccbbfa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a6ae23e2-4695-44ad-a205-ad562fdfca8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08f553-395f-424d-baab-71fa9165fa0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5682512-311f-4aee-9ebf-fe7ed309bd06}" ma:internalName="TaxCatchAll" ma:showField="CatchAllData" ma:web="6508f553-395f-424d-baab-71fa9165fa0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03EB0A-2403-4407-A0E0-A91D560CAFFE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6508f553-395f-424d-baab-71fa9165fa01"/>
    <ds:schemaRef ds:uri="http://purl.org/dc/dcmitype/"/>
    <ds:schemaRef ds:uri="http://purl.org/dc/terms/"/>
    <ds:schemaRef ds:uri="82781e2b-5032-4fcf-a058-4f56ccbbfab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90B6523-D502-45F5-A339-30591A04ADF1}">
  <ds:schemaRefs>
    <ds:schemaRef ds:uri="6508f553-395f-424d-baab-71fa9165fa01"/>
    <ds:schemaRef ds:uri="82781e2b-5032-4fcf-a058-4f56ccbbfab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30690E3-EF80-413B-8AD6-EBACD330E04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10382</TotalTime>
  <Words>976</Words>
  <Application>Microsoft Office PowerPoint</Application>
  <PresentationFormat>Bredbild</PresentationFormat>
  <Paragraphs>158</Paragraphs>
  <Slides>3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1_Office-tema</vt:lpstr>
      <vt:lpstr>Effektlogik + uppföljning  Öppen mötesplats</vt:lpstr>
      <vt:lpstr>Insats: Öppen mötesplats = lågtröskel preventiv insats </vt:lpstr>
      <vt:lpstr>PowerPoint-presentation</vt:lpstr>
    </vt:vector>
  </TitlesOfParts>
  <Company>Danderyds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 Sundell Ahrén</dc:creator>
  <cp:lastModifiedBy>Karin Timm Östlund</cp:lastModifiedBy>
  <cp:revision>199</cp:revision>
  <cp:lastPrinted>2026-05-20T14:35:00Z</cp:lastPrinted>
  <dcterms:created xsi:type="dcterms:W3CDTF">2026-01-30T10:39:27Z</dcterms:created>
  <dcterms:modified xsi:type="dcterms:W3CDTF">2026-06-16T13:57:10Z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0x01010062F0779B929D6F40960F68FBBE104CBA</vt:lpwstr>
  </property>
  <property fmtid="{D5CDD505-2E9C-101B-9397-08002B2CF9AE}" pid="3" name="MediaServiceImageTags">
    <vt:lpwstr/>
  </property>
</Properties>
</file>